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1" r:id="rId5"/>
    <p:sldId id="262" r:id="rId6"/>
    <p:sldId id="263" r:id="rId7"/>
    <p:sldId id="265" r:id="rId8"/>
    <p:sldId id="264" r:id="rId9"/>
  </p:sldIdLst>
  <p:sldSz cx="9144000" cy="6858000" type="screen4x3"/>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13" y="6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6659BF-E856-4B88-B2CF-6214A23B41C0}"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82B36-4747-49C4-8BBD-CF0CCBF3E691}"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659BF-E856-4B88-B2CF-6214A23B41C0}"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82B36-4747-49C4-8BBD-CF0CCBF3E6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659BF-E856-4B88-B2CF-6214A23B41C0}"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82B36-4747-49C4-8BBD-CF0CCBF3E69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659BF-E856-4B88-B2CF-6214A23B41C0}"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82B36-4747-49C4-8BBD-CF0CCBF3E69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659BF-E856-4B88-B2CF-6214A23B41C0}"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82B36-4747-49C4-8BBD-CF0CCBF3E691}"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6659BF-E856-4B88-B2CF-6214A23B41C0}"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82B36-4747-49C4-8BBD-CF0CCBF3E69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6659BF-E856-4B88-B2CF-6214A23B41C0}"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C82B36-4747-49C4-8BBD-CF0CCBF3E691}"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6659BF-E856-4B88-B2CF-6214A23B41C0}"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C82B36-4747-49C4-8BBD-CF0CCBF3E6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659BF-E856-4B88-B2CF-6214A23B41C0}"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C82B36-4747-49C4-8BBD-CF0CCBF3E6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659BF-E856-4B88-B2CF-6214A23B41C0}"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82B36-4747-49C4-8BBD-CF0CCBF3E691}"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659BF-E856-4B88-B2CF-6214A23B41C0}"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82B36-4747-49C4-8BBD-CF0CCBF3E69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26659BF-E856-4B88-B2CF-6214A23B41C0}" type="datetimeFigureOut">
              <a:rPr lang="en-US" smtClean="0"/>
              <a:t>12/3/2015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6C82B36-4747-49C4-8BBD-CF0CCBF3E691}"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b="0" i="0" u="none"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b="0" i="0" u="none"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wma"/><Relationship Id="rId1" Type="http://schemas.microsoft.com/office/2007/relationships/media" Target="../media/media2.wm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sis.henrico.k12.va.us/public"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00400"/>
            <a:ext cx="7467600" cy="2209800"/>
          </a:xfrm>
        </p:spPr>
        <p:txBody>
          <a:bodyPr/>
          <a:lstStyle/>
          <a:p>
            <a:pPr algn="ctr"/>
            <a:r>
              <a:rPr lang="en-US" sz="7200" dirty="0" smtClean="0"/>
              <a:t>Course Request selection through </a:t>
            </a:r>
            <a:r>
              <a:rPr lang="en-US" dirty="0" smtClean="0"/>
              <a:t/>
            </a:r>
            <a:br>
              <a:rPr lang="en-US" dirty="0" smtClean="0"/>
            </a:br>
            <a:r>
              <a:rPr lang="en-US" dirty="0" smtClean="0"/>
              <a:t>Parent </a:t>
            </a:r>
            <a:r>
              <a:rPr lang="en-US" smtClean="0"/>
              <a:t>Portal </a:t>
            </a:r>
            <a:endParaRPr lang="en-US"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61995462"/>
      </p:ext>
    </p:extLst>
  </p:cSld>
  <p:clrMapOvr>
    <a:masterClrMapping/>
  </p:clrMapOvr>
  <mc:AlternateContent xmlns:mc="http://schemas.openxmlformats.org/markup-compatibility/2006" xmlns:p14="http://schemas.microsoft.com/office/powerpoint/2010/main">
    <mc:Choice Requires="p14">
      <p:transition spd="slow" p14:dur="2000" advTm="37887"/>
    </mc:Choice>
    <mc:Fallback xmlns="">
      <p:transition spd="slow" advTm="378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Course Request Selection</a:t>
            </a:r>
            <a:r>
              <a:rPr lang="en-US" dirty="0" smtClean="0"/>
              <a:t>	</a:t>
            </a:r>
            <a:endParaRPr lang="en-US" dirty="0"/>
          </a:p>
        </p:txBody>
      </p:sp>
      <p:sp>
        <p:nvSpPr>
          <p:cNvPr id="3" name="Content Placeholder 2"/>
          <p:cNvSpPr>
            <a:spLocks noGrp="1"/>
          </p:cNvSpPr>
          <p:nvPr>
            <p:ph idx="1"/>
          </p:nvPr>
        </p:nvSpPr>
        <p:spPr>
          <a:xfrm>
            <a:off x="762000" y="685800"/>
            <a:ext cx="7467600" cy="2819400"/>
          </a:xfrm>
        </p:spPr>
        <p:txBody>
          <a:bodyPr>
            <a:normAutofit lnSpcReduction="10000"/>
          </a:bodyPr>
          <a:lstStyle/>
          <a:p>
            <a:r>
              <a:rPr lang="en-US" dirty="0" smtClean="0"/>
              <a:t>Launch the browser (preferred browsers are Firefox or Google Chrome)</a:t>
            </a:r>
          </a:p>
          <a:p>
            <a:r>
              <a:rPr lang="en-US" dirty="0" smtClean="0"/>
              <a:t>Enter this web address:  </a:t>
            </a:r>
            <a:r>
              <a:rPr lang="en-US" dirty="0" smtClean="0">
                <a:hlinkClick r:id="rId4"/>
              </a:rPr>
              <a:t>https://sis.henrico.k12.va.us/public</a:t>
            </a:r>
            <a:endParaRPr lang="en-US" dirty="0" smtClean="0"/>
          </a:p>
          <a:p>
            <a:r>
              <a:rPr lang="en-US" dirty="0" smtClean="0"/>
              <a:t>The Parent Sign In screen will appear.</a:t>
            </a:r>
          </a:p>
          <a:p>
            <a:r>
              <a:rPr lang="en-US" dirty="0" smtClean="0"/>
              <a:t>Enter your </a:t>
            </a:r>
            <a:r>
              <a:rPr lang="en-US" dirty="0" err="1" smtClean="0"/>
              <a:t>UserName</a:t>
            </a:r>
            <a:r>
              <a:rPr lang="en-US" dirty="0" smtClean="0"/>
              <a:t> and Password.</a:t>
            </a:r>
          </a:p>
          <a:p>
            <a:r>
              <a:rPr lang="en-US" dirty="0" smtClean="0"/>
              <a:t>Click Sign In.</a:t>
            </a:r>
          </a:p>
        </p:txBody>
      </p:sp>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rcRect b="46595"/>
          <a:stretch/>
        </p:blipFill>
        <p:spPr>
          <a:xfrm>
            <a:off x="5791200" y="1447800"/>
            <a:ext cx="2847975" cy="1524000"/>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239880128"/>
      </p:ext>
    </p:extLst>
  </p:cSld>
  <p:clrMapOvr>
    <a:masterClrMapping/>
  </p:clrMapOvr>
  <mc:AlternateContent xmlns:mc="http://schemas.openxmlformats.org/markup-compatibility/2006" xmlns:p14="http://schemas.microsoft.com/office/powerpoint/2010/main">
    <mc:Choice Requires="p14">
      <p:transition spd="slow" p14:dur="2000" advTm="43291"/>
    </mc:Choice>
    <mc:Fallback xmlns="">
      <p:transition spd="slow" advTm="432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Course Request Selection</a:t>
            </a:r>
            <a:endParaRPr lang="en-US" sz="3200" dirty="0"/>
          </a:p>
        </p:txBody>
      </p:sp>
      <p:sp>
        <p:nvSpPr>
          <p:cNvPr id="3" name="Content Placeholder 2"/>
          <p:cNvSpPr>
            <a:spLocks noGrp="1"/>
          </p:cNvSpPr>
          <p:nvPr>
            <p:ph idx="1"/>
          </p:nvPr>
        </p:nvSpPr>
        <p:spPr>
          <a:xfrm>
            <a:off x="762000" y="457200"/>
            <a:ext cx="7848600" cy="4730889"/>
          </a:xfrm>
        </p:spPr>
        <p:txBody>
          <a:bodyPr>
            <a:normAutofit/>
          </a:bodyPr>
          <a:lstStyle/>
          <a:p>
            <a:r>
              <a:rPr lang="en-US" sz="2000" dirty="0" smtClean="0"/>
              <a:t>Once the Portal page opens, click on the Class Registration icon in the Navigation section on the left.  The class registration screen will open.</a:t>
            </a:r>
          </a:p>
          <a:p>
            <a:r>
              <a:rPr lang="en-US" sz="2000" dirty="0" smtClean="0"/>
              <a:t>Please note that parents of Rising 6</a:t>
            </a:r>
            <a:r>
              <a:rPr lang="en-US" sz="2000" baseline="30000" dirty="0" smtClean="0"/>
              <a:t>th</a:t>
            </a:r>
            <a:r>
              <a:rPr lang="en-US" sz="2000" dirty="0" smtClean="0"/>
              <a:t> grade students (elementary parents)  will see two icons ONLY.  Parents of current secondary students will see a full range of icons to choose from.  If the Class Registration icon is not visible, contact your student’s School Counseling Department.</a:t>
            </a:r>
          </a:p>
          <a:p>
            <a:r>
              <a:rPr lang="en-US" sz="2000" dirty="0" smtClean="0"/>
              <a:t>Check the top of the screen to make sure the correct school name appears.  For Rising 6</a:t>
            </a:r>
            <a:r>
              <a:rPr lang="en-US" sz="2000" baseline="30000" dirty="0" smtClean="0"/>
              <a:t>th</a:t>
            </a:r>
            <a:r>
              <a:rPr lang="en-US" sz="2000" dirty="0" smtClean="0"/>
              <a:t> and 9</a:t>
            </a:r>
            <a:r>
              <a:rPr lang="en-US" sz="2000" baseline="30000" dirty="0" smtClean="0"/>
              <a:t>th</a:t>
            </a:r>
            <a:r>
              <a:rPr lang="en-US" sz="2000" dirty="0" smtClean="0"/>
              <a:t> grade students, this should be the name of their new middle or high school.  All other students should see the name of their current school.  If the school name is incorrect, contact your student’s School Counseling Department.</a:t>
            </a:r>
          </a:p>
          <a:p>
            <a:pPr marL="0" indent="0">
              <a:buNone/>
            </a:pPr>
            <a:endParaRPr lang="en-US" dirty="0" smtClean="0"/>
          </a:p>
          <a:p>
            <a:endParaRPr lang="en-US" dirty="0" smtClean="0"/>
          </a:p>
          <a:p>
            <a:endParaRPr lang="en-US" dirty="0"/>
          </a:p>
        </p:txBody>
      </p:sp>
      <p:pic>
        <p:nvPicPr>
          <p:cNvPr id="8" name="Picture 7"/>
          <p:cNvPicPr>
            <a:picLocks noChangeAspect="1"/>
          </p:cNvPicPr>
          <p:nvPr/>
        </p:nvPicPr>
        <p:blipFill>
          <a:blip r:embed="rId4"/>
          <a:stretch>
            <a:fillRect/>
          </a:stretch>
        </p:blipFill>
        <p:spPr>
          <a:xfrm>
            <a:off x="1137364" y="4058781"/>
            <a:ext cx="2139235" cy="1503819"/>
          </a:xfrm>
          <a:prstGeom prst="rect">
            <a:avLst/>
          </a:prstGeom>
        </p:spPr>
      </p:pic>
      <p:sp>
        <p:nvSpPr>
          <p:cNvPr id="9" name="Oval 8"/>
          <p:cNvSpPr/>
          <p:nvPr/>
        </p:nvSpPr>
        <p:spPr>
          <a:xfrm>
            <a:off x="1120465" y="4444220"/>
            <a:ext cx="1982533" cy="469893"/>
          </a:xfrm>
          <a:prstGeom prst="ellipse">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p:cNvPicPr/>
          <p:nvPr/>
        </p:nvPicPr>
        <p:blipFill rotWithShape="1">
          <a:blip r:embed="rId5">
            <a:extLst>
              <a:ext uri="{28A0092B-C50C-407E-A947-70E740481C1C}">
                <a14:useLocalDpi xmlns:a14="http://schemas.microsoft.com/office/drawing/2010/main" val="0"/>
              </a:ext>
            </a:extLst>
          </a:blip>
          <a:srcRect b="50935"/>
          <a:stretch/>
        </p:blipFill>
        <p:spPr bwMode="auto">
          <a:xfrm>
            <a:off x="3785632" y="4410122"/>
            <a:ext cx="4502094" cy="361545"/>
          </a:xfrm>
          <a:prstGeom prst="rect">
            <a:avLst/>
          </a:prstGeom>
          <a:ln>
            <a:noFill/>
          </a:ln>
          <a:extLst>
            <a:ext uri="{53640926-AAD7-44D8-BBD7-CCE9431645EC}">
              <a14:shadowObscured xmlns:a14="http://schemas.microsoft.com/office/drawing/2010/main"/>
            </a:ext>
          </a:extLst>
        </p:spPr>
      </p:pic>
      <p:sp>
        <p:nvSpPr>
          <p:cNvPr id="11" name="Oval 10"/>
          <p:cNvSpPr/>
          <p:nvPr/>
        </p:nvSpPr>
        <p:spPr>
          <a:xfrm>
            <a:off x="4500770" y="4410122"/>
            <a:ext cx="1671430" cy="542878"/>
          </a:xfrm>
          <a:prstGeom prst="ellipse">
            <a:avLst/>
          </a:prstGeom>
          <a:noFill/>
          <a:ln w="28575"/>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60365429"/>
      </p:ext>
    </p:extLst>
  </p:cSld>
  <p:clrMapOvr>
    <a:masterClrMapping/>
  </p:clrMapOvr>
  <mc:AlternateContent xmlns:mc="http://schemas.openxmlformats.org/markup-compatibility/2006" xmlns:p14="http://schemas.microsoft.com/office/powerpoint/2010/main">
    <mc:Choice Requires="p14">
      <p:transition spd="slow" p14:dur="2000" advTm="83969"/>
    </mc:Choice>
    <mc:Fallback xmlns="">
      <p:transition spd="slow" advTm="839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Course Request Selection</a:t>
            </a:r>
            <a:endParaRPr lang="en-US" sz="3200" dirty="0"/>
          </a:p>
        </p:txBody>
      </p:sp>
      <p:sp>
        <p:nvSpPr>
          <p:cNvPr id="3" name="Content Placeholder 2"/>
          <p:cNvSpPr>
            <a:spLocks noGrp="1"/>
          </p:cNvSpPr>
          <p:nvPr>
            <p:ph idx="1"/>
          </p:nvPr>
        </p:nvSpPr>
        <p:spPr>
          <a:xfrm>
            <a:off x="457200" y="152400"/>
            <a:ext cx="7924800" cy="1970049"/>
          </a:xfrm>
        </p:spPr>
        <p:txBody>
          <a:bodyPr>
            <a:normAutofit/>
          </a:bodyPr>
          <a:lstStyle/>
          <a:p>
            <a:r>
              <a:rPr lang="en-US" sz="2000" dirty="0" smtClean="0"/>
              <a:t>Listed on the left side of the class registration screen will be course subject areas.  To the right of each subject area, you will see a pencil icon. Before clicking on the pencil, please be sure to read any directions or notes.  In some cases, a course may have been pre-selected for your student</a:t>
            </a:r>
            <a:r>
              <a:rPr lang="en-US" sz="2000" dirty="0"/>
              <a:t>. To make a course selection, click on the pencil icon. </a:t>
            </a:r>
          </a:p>
        </p:txBody>
      </p:sp>
      <p:pic>
        <p:nvPicPr>
          <p:cNvPr id="7" name="Picture 6"/>
          <p:cNvPicPr/>
          <p:nvPr/>
        </p:nvPicPr>
        <p:blipFill>
          <a:blip r:embed="rId4"/>
          <a:stretch>
            <a:fillRect/>
          </a:stretch>
        </p:blipFill>
        <p:spPr>
          <a:xfrm>
            <a:off x="1524000" y="2133600"/>
            <a:ext cx="6247130" cy="3286125"/>
          </a:xfrm>
          <a:prstGeom prst="rect">
            <a:avLst/>
          </a:prstGeom>
        </p:spPr>
      </p:pic>
      <p:sp>
        <p:nvSpPr>
          <p:cNvPr id="8" name="Oval 7"/>
          <p:cNvSpPr/>
          <p:nvPr/>
        </p:nvSpPr>
        <p:spPr>
          <a:xfrm>
            <a:off x="7375262" y="2133600"/>
            <a:ext cx="238125" cy="266700"/>
          </a:xfrm>
          <a:prstGeom prst="ellipse">
            <a:avLst/>
          </a:prstGeom>
          <a:noFill/>
          <a:ln w="28575"/>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p:cNvSpPr/>
          <p:nvPr/>
        </p:nvSpPr>
        <p:spPr>
          <a:xfrm>
            <a:off x="1507862" y="2172165"/>
            <a:ext cx="438150" cy="266700"/>
          </a:xfrm>
          <a:prstGeom prst="ellipse">
            <a:avLst/>
          </a:prstGeom>
          <a:noFill/>
          <a:ln w="28575"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Oval 9"/>
          <p:cNvSpPr/>
          <p:nvPr/>
        </p:nvSpPr>
        <p:spPr>
          <a:xfrm>
            <a:off x="1584062" y="4369420"/>
            <a:ext cx="1238250" cy="266700"/>
          </a:xfrm>
          <a:prstGeom prst="ellipse">
            <a:avLst/>
          </a:prstGeom>
          <a:noFill/>
          <a:ln w="28575"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p:cNvSpPr/>
          <p:nvPr/>
        </p:nvSpPr>
        <p:spPr>
          <a:xfrm>
            <a:off x="3031862" y="4755995"/>
            <a:ext cx="1219200" cy="752475"/>
          </a:xfrm>
          <a:prstGeom prst="ellipse">
            <a:avLst/>
          </a:prstGeom>
          <a:noFill/>
          <a:ln w="28575"/>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40787436"/>
      </p:ext>
    </p:extLst>
  </p:cSld>
  <p:clrMapOvr>
    <a:masterClrMapping/>
  </p:clrMapOvr>
  <mc:AlternateContent xmlns:mc="http://schemas.openxmlformats.org/markup-compatibility/2006" xmlns:p14="http://schemas.microsoft.com/office/powerpoint/2010/main">
    <mc:Choice Requires="p14">
      <p:transition spd="slow" p14:dur="2000" advTm="87719"/>
    </mc:Choice>
    <mc:Fallback xmlns="">
      <p:transition spd="slow" advTm="87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09" y="4667250"/>
            <a:ext cx="6781800" cy="1600200"/>
          </a:xfrm>
        </p:spPr>
        <p:txBody>
          <a:bodyPr>
            <a:normAutofit/>
          </a:bodyPr>
          <a:lstStyle/>
          <a:p>
            <a:r>
              <a:rPr lang="en-US" sz="3200" dirty="0" smtClean="0"/>
              <a:t>Course Request Selection</a:t>
            </a:r>
            <a:endParaRPr lang="en-US" sz="3200" dirty="0"/>
          </a:p>
        </p:txBody>
      </p:sp>
      <p:sp>
        <p:nvSpPr>
          <p:cNvPr id="3" name="Content Placeholder 2"/>
          <p:cNvSpPr>
            <a:spLocks noGrp="1"/>
          </p:cNvSpPr>
          <p:nvPr>
            <p:ph idx="1"/>
          </p:nvPr>
        </p:nvSpPr>
        <p:spPr>
          <a:xfrm>
            <a:off x="304800" y="439102"/>
            <a:ext cx="8610599" cy="1069906"/>
          </a:xfrm>
        </p:spPr>
        <p:txBody>
          <a:bodyPr>
            <a:normAutofit fontScale="92500" lnSpcReduction="10000"/>
          </a:bodyPr>
          <a:lstStyle/>
          <a:p>
            <a:r>
              <a:rPr lang="en-US" sz="1800" dirty="0" smtClean="0"/>
              <a:t>Clicking on a pencil icon opens a window showing possible course selections.  Core courses (and some electives) require a teacher recommendation in order to be selected.  The teacher’s name appears on the right.  Select </a:t>
            </a:r>
            <a:r>
              <a:rPr lang="en-US" sz="1800" dirty="0"/>
              <a:t>the desired course by clicking in the box to the left</a:t>
            </a:r>
            <a:r>
              <a:rPr lang="en-US" sz="1800" dirty="0" smtClean="0"/>
              <a:t>.  Courses with no check box cannot be selected.  </a:t>
            </a:r>
            <a:endParaRPr lang="en-US" sz="1800" dirty="0"/>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619250" y="1637983"/>
            <a:ext cx="6076950" cy="3448367"/>
          </a:xfrm>
          <a:prstGeom prst="rect">
            <a:avLst/>
          </a:prstGeom>
        </p:spPr>
      </p:pic>
      <p:sp>
        <p:nvSpPr>
          <p:cNvPr id="8" name="Rectangle 7"/>
          <p:cNvSpPr/>
          <p:nvPr/>
        </p:nvSpPr>
        <p:spPr>
          <a:xfrm>
            <a:off x="6886576" y="2138711"/>
            <a:ext cx="562440" cy="1187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0000"/>
              </a:solidFill>
            </a:endParaRPr>
          </a:p>
        </p:txBody>
      </p:sp>
      <p:sp>
        <p:nvSpPr>
          <p:cNvPr id="9" name="Rectangle 8"/>
          <p:cNvSpPr/>
          <p:nvPr/>
        </p:nvSpPr>
        <p:spPr>
          <a:xfrm>
            <a:off x="6705600" y="2266950"/>
            <a:ext cx="581025" cy="142875"/>
          </a:xfrm>
          <a:prstGeom prst="rect">
            <a:avLst/>
          </a:prstGeom>
          <a:solidFill>
            <a:srgbClr val="00B0F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6838950" y="2571750"/>
            <a:ext cx="581025" cy="1356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6705600" y="2707423"/>
            <a:ext cx="581025" cy="8340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2"/>
          <p:cNvSpPr txBox="1">
            <a:spLocks noChangeArrowheads="1"/>
          </p:cNvSpPr>
          <p:nvPr/>
        </p:nvSpPr>
        <p:spPr bwMode="auto">
          <a:xfrm>
            <a:off x="5138737" y="2266950"/>
            <a:ext cx="1285875" cy="276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Teacher Name</a:t>
            </a:r>
          </a:p>
        </p:txBody>
      </p:sp>
      <p:cxnSp>
        <p:nvCxnSpPr>
          <p:cNvPr id="13" name="Straight Arrow Connector 12"/>
          <p:cNvCxnSpPr/>
          <p:nvPr/>
        </p:nvCxnSpPr>
        <p:spPr>
          <a:xfrm flipV="1">
            <a:off x="6086475" y="2185407"/>
            <a:ext cx="561975" cy="2095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086475" y="2404482"/>
            <a:ext cx="552917" cy="21965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Oval 14"/>
          <p:cNvSpPr/>
          <p:nvPr/>
        </p:nvSpPr>
        <p:spPr>
          <a:xfrm>
            <a:off x="1514475" y="1962150"/>
            <a:ext cx="466725" cy="1009650"/>
          </a:xfrm>
          <a:prstGeom prst="ellipse">
            <a:avLst/>
          </a:prstGeom>
          <a:noFill/>
          <a:ln w="28575"/>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Text Box 2"/>
          <p:cNvSpPr txBox="1">
            <a:spLocks noChangeArrowheads="1"/>
          </p:cNvSpPr>
          <p:nvPr/>
        </p:nvSpPr>
        <p:spPr bwMode="auto">
          <a:xfrm>
            <a:off x="2286000" y="1522344"/>
            <a:ext cx="4495800" cy="3636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Available for selection because teacher recommendation has been made</a:t>
            </a:r>
          </a:p>
        </p:txBody>
      </p:sp>
      <p:cxnSp>
        <p:nvCxnSpPr>
          <p:cNvPr id="17" name="Straight Arrow Connector 16"/>
          <p:cNvCxnSpPr/>
          <p:nvPr/>
        </p:nvCxnSpPr>
        <p:spPr>
          <a:xfrm flipH="1">
            <a:off x="1943100" y="1899286"/>
            <a:ext cx="342900" cy="36290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8" name="Oval 17"/>
          <p:cNvSpPr/>
          <p:nvPr/>
        </p:nvSpPr>
        <p:spPr>
          <a:xfrm>
            <a:off x="6886575" y="4831498"/>
            <a:ext cx="714375" cy="292952"/>
          </a:xfrm>
          <a:prstGeom prst="ellipse">
            <a:avLst/>
          </a:prstGeom>
          <a:noFill/>
          <a:ln w="28575"/>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p:cNvSpPr/>
          <p:nvPr/>
        </p:nvSpPr>
        <p:spPr>
          <a:xfrm>
            <a:off x="4691062" y="4552950"/>
            <a:ext cx="447675" cy="219075"/>
          </a:xfrm>
          <a:prstGeom prst="ellipse">
            <a:avLst/>
          </a:prstGeom>
          <a:noFill/>
          <a:ln w="28575"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TextBox 24"/>
          <p:cNvSpPr txBox="1"/>
          <p:nvPr/>
        </p:nvSpPr>
        <p:spPr>
          <a:xfrm>
            <a:off x="744809" y="5086350"/>
            <a:ext cx="7941991" cy="584775"/>
          </a:xfrm>
          <a:prstGeom prst="rect">
            <a:avLst/>
          </a:prstGeom>
          <a:noFill/>
        </p:spPr>
        <p:txBody>
          <a:bodyPr wrap="square" rtlCol="0">
            <a:spAutoFit/>
          </a:bodyPr>
          <a:lstStyle/>
          <a:p>
            <a:r>
              <a:rPr lang="en-US" sz="1600" b="1" dirty="0" smtClean="0"/>
              <a:t>NOTE:  </a:t>
            </a:r>
            <a:r>
              <a:rPr lang="en-US" sz="1600" dirty="0" smtClean="0"/>
              <a:t>Some screens with multiple choices may require you to scroll to “next” to see all course selection possibilities.  Be sure to click Okay at the bottom right when you finish.</a:t>
            </a:r>
            <a:endParaRPr lang="en-US" sz="16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07193551"/>
      </p:ext>
    </p:extLst>
  </p:cSld>
  <p:clrMapOvr>
    <a:masterClrMapping/>
  </p:clrMapOvr>
  <mc:AlternateContent xmlns:mc="http://schemas.openxmlformats.org/markup-compatibility/2006" xmlns:p14="http://schemas.microsoft.com/office/powerpoint/2010/main">
    <mc:Choice Requires="p14">
      <p:transition spd="slow" p14:dur="2000" advTm="74327"/>
    </mc:Choice>
    <mc:Fallback xmlns="">
      <p:transition spd="slow" advTm="743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Course Request Selection</a:t>
            </a:r>
            <a:endParaRPr lang="en-US" sz="3200" dirty="0"/>
          </a:p>
        </p:txBody>
      </p:sp>
      <p:sp>
        <p:nvSpPr>
          <p:cNvPr id="3" name="Content Placeholder 2"/>
          <p:cNvSpPr>
            <a:spLocks noGrp="1"/>
          </p:cNvSpPr>
          <p:nvPr>
            <p:ph idx="1"/>
          </p:nvPr>
        </p:nvSpPr>
        <p:spPr>
          <a:xfrm>
            <a:off x="381000" y="457200"/>
            <a:ext cx="8382000" cy="1676400"/>
          </a:xfrm>
        </p:spPr>
        <p:txBody>
          <a:bodyPr>
            <a:normAutofit/>
          </a:bodyPr>
          <a:lstStyle/>
          <a:p>
            <a:r>
              <a:rPr lang="en-US" dirty="0" smtClean="0"/>
              <a:t>When you have completed all course selections, your page will show a “box” on each subject line for which have selected a class.  </a:t>
            </a:r>
            <a:endParaRPr lang="en-US" dirty="0"/>
          </a:p>
        </p:txBody>
      </p:sp>
      <p:pic>
        <p:nvPicPr>
          <p:cNvPr id="7" name="Picture 6"/>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57400" y="1676400"/>
            <a:ext cx="5791200" cy="388620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83880912"/>
      </p:ext>
    </p:extLst>
  </p:cSld>
  <p:clrMapOvr>
    <a:masterClrMapping/>
  </p:clrMapOvr>
  <mc:AlternateContent xmlns:mc="http://schemas.openxmlformats.org/markup-compatibility/2006" xmlns:p14="http://schemas.microsoft.com/office/powerpoint/2010/main">
    <mc:Choice Requires="p14">
      <p:transition spd="slow" p14:dur="2000" advTm="38343"/>
    </mc:Choice>
    <mc:Fallback xmlns="">
      <p:transition spd="slow" advTm="383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Course Request Selection</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For some elective categories there may be more than one choice necessary.  In this case, multiple “boxes” appear on the course subject line and may make the screen more difficult to interpret.  </a:t>
            </a:r>
          </a:p>
          <a:p>
            <a:r>
              <a:rPr lang="en-US" dirty="0" smtClean="0"/>
              <a:t>Place your cursor over the pencil icon, and a window will appear indicating the subject area to which that “pencil” is connected.</a:t>
            </a:r>
          </a:p>
          <a:p>
            <a:endParaRPr lang="en-US" dirty="0"/>
          </a:p>
          <a:p>
            <a:endParaRPr lang="en-US" dirty="0" smtClean="0"/>
          </a:p>
          <a:p>
            <a:r>
              <a:rPr lang="en-US" dirty="0"/>
              <a:t>Click </a:t>
            </a:r>
            <a:r>
              <a:rPr lang="en-US" b="1" dirty="0"/>
              <a:t>Submit</a:t>
            </a:r>
            <a:r>
              <a:rPr lang="en-US" dirty="0"/>
              <a:t> at the bottom of the page when you are sure all selections have been made.</a:t>
            </a:r>
          </a:p>
          <a:p>
            <a:endParaRPr lang="en-US" dirty="0"/>
          </a:p>
        </p:txBody>
      </p:sp>
      <p:pic>
        <p:nvPicPr>
          <p:cNvPr id="6" name="Picture 5"/>
          <p:cNvPicPr/>
          <p:nvPr/>
        </p:nvPicPr>
        <p:blipFill rotWithShape="1">
          <a:blip r:embed="rId4">
            <a:extLst>
              <a:ext uri="{28A0092B-C50C-407E-A947-70E740481C1C}">
                <a14:useLocalDpi xmlns:a14="http://schemas.microsoft.com/office/drawing/2010/main" val="0"/>
              </a:ext>
            </a:extLst>
          </a:blip>
          <a:srcRect l="88301" t="69231" r="2729" b="22632"/>
          <a:stretch/>
        </p:blipFill>
        <p:spPr bwMode="auto">
          <a:xfrm>
            <a:off x="4953000" y="2743200"/>
            <a:ext cx="2457450" cy="696595"/>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a:off x="5181600" y="2590800"/>
            <a:ext cx="685800" cy="3048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 name="Oval 12"/>
          <p:cNvSpPr/>
          <p:nvPr/>
        </p:nvSpPr>
        <p:spPr>
          <a:xfrm>
            <a:off x="5867400" y="3048000"/>
            <a:ext cx="1676400" cy="489903"/>
          </a:xfrm>
          <a:prstGeom prst="ellipse">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5" name="Audio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53486945"/>
      </p:ext>
    </p:extLst>
  </p:cSld>
  <p:clrMapOvr>
    <a:masterClrMapping/>
  </p:clrMapOvr>
  <mc:AlternateContent xmlns:mc="http://schemas.openxmlformats.org/markup-compatibility/2006" xmlns:p14="http://schemas.microsoft.com/office/powerpoint/2010/main">
    <mc:Choice Requires="p14">
      <p:transition spd="slow" p14:dur="2000" advTm="57160"/>
    </mc:Choice>
    <mc:Fallback xmlns="">
      <p:transition spd="slow" advTm="57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Course Request Selection</a:t>
            </a:r>
            <a:endParaRPr lang="en-US" sz="3200" dirty="0"/>
          </a:p>
        </p:txBody>
      </p:sp>
      <p:sp>
        <p:nvSpPr>
          <p:cNvPr id="3" name="Content Placeholder 2"/>
          <p:cNvSpPr>
            <a:spLocks noGrp="1"/>
          </p:cNvSpPr>
          <p:nvPr>
            <p:ph idx="1"/>
          </p:nvPr>
        </p:nvSpPr>
        <p:spPr>
          <a:xfrm>
            <a:off x="228600" y="609600"/>
            <a:ext cx="8610600" cy="1752600"/>
          </a:xfrm>
        </p:spPr>
        <p:txBody>
          <a:bodyPr>
            <a:normAutofit fontScale="85000" lnSpcReduction="10000"/>
          </a:bodyPr>
          <a:lstStyle/>
          <a:p>
            <a:r>
              <a:rPr lang="en-US" dirty="0" smtClean="0"/>
              <a:t>After clicking </a:t>
            </a:r>
            <a:r>
              <a:rPr lang="en-US" b="1" dirty="0" smtClean="0"/>
              <a:t>Submit</a:t>
            </a:r>
            <a:r>
              <a:rPr lang="en-US" dirty="0" smtClean="0"/>
              <a:t>, you will get a message that says </a:t>
            </a:r>
            <a:r>
              <a:rPr lang="en-US" b="1" dirty="0" smtClean="0"/>
              <a:t>“Changes Recorded”.  </a:t>
            </a:r>
            <a:r>
              <a:rPr lang="en-US" dirty="0" smtClean="0"/>
              <a:t>To view a list of your  requests, click on the </a:t>
            </a:r>
            <a:r>
              <a:rPr lang="en-US" b="1" dirty="0" smtClean="0"/>
              <a:t>Class Registration </a:t>
            </a:r>
            <a:r>
              <a:rPr lang="en-US" dirty="0" smtClean="0"/>
              <a:t>icon on the left.  This will re-open your course screen.  At the top of the course screen, click on the link that says </a:t>
            </a:r>
            <a:r>
              <a:rPr lang="en-US" b="1" dirty="0" smtClean="0"/>
              <a:t>“View course requests”.  </a:t>
            </a:r>
            <a:r>
              <a:rPr lang="en-US" dirty="0" smtClean="0"/>
              <a:t>A list of requests will appear.  You may print this page by clicking on the print icon located on the far right end of the Navigation bar.</a:t>
            </a:r>
            <a:endParaRPr lang="en-US" dirty="0"/>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14399" y="2362200"/>
            <a:ext cx="7755673" cy="3200400"/>
          </a:xfrm>
          <a:prstGeom prst="rect">
            <a:avLst/>
          </a:prstGeom>
          <a:ln>
            <a:noFill/>
          </a:ln>
        </p:spPr>
      </p:pic>
      <p:sp>
        <p:nvSpPr>
          <p:cNvPr id="12" name="Rectangle 11"/>
          <p:cNvSpPr/>
          <p:nvPr/>
        </p:nvSpPr>
        <p:spPr>
          <a:xfrm>
            <a:off x="3200400" y="2872971"/>
            <a:ext cx="1752600" cy="2568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8188085" y="2274938"/>
            <a:ext cx="481988" cy="430162"/>
          </a:xfrm>
          <a:prstGeom prst="ellipse">
            <a:avLst/>
          </a:prstGeom>
          <a:noFill/>
          <a:ln w="28575"/>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Text Box 2"/>
          <p:cNvSpPr txBox="1">
            <a:spLocks noChangeArrowheads="1"/>
          </p:cNvSpPr>
          <p:nvPr/>
        </p:nvSpPr>
        <p:spPr bwMode="auto">
          <a:xfrm>
            <a:off x="5773023" y="2798023"/>
            <a:ext cx="1549246" cy="3318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Student’s Name</a:t>
            </a:r>
          </a:p>
        </p:txBody>
      </p:sp>
      <p:cxnSp>
        <p:nvCxnSpPr>
          <p:cNvPr id="15" name="Straight Arrow Connector 14"/>
          <p:cNvCxnSpPr/>
          <p:nvPr/>
        </p:nvCxnSpPr>
        <p:spPr>
          <a:xfrm flipH="1" flipV="1">
            <a:off x="4971585" y="2995543"/>
            <a:ext cx="801438" cy="117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98664985"/>
      </p:ext>
    </p:extLst>
  </p:cSld>
  <p:clrMapOvr>
    <a:masterClrMapping/>
  </p:clrMapOvr>
  <mc:AlternateContent xmlns:mc="http://schemas.openxmlformats.org/markup-compatibility/2006" xmlns:p14="http://schemas.microsoft.com/office/powerpoint/2010/main">
    <mc:Choice Requires="p14">
      <p:transition spd="slow" p14:dur="2000" advTm="61826"/>
    </mc:Choice>
    <mc:Fallback xmlns="">
      <p:transition spd="slow" advTm="618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Course Selections in  PowerSchool 2014&amp;quot;&quot;/&gt;&lt;property id=&quot;20307&quot; value=&quot;256&quot;/&gt;&lt;/object&gt;&lt;object type=&quot;3&quot; unique_id=&quot;10004&quot;&gt;&lt;property id=&quot;20148&quot; value=&quot;5&quot;/&gt;&lt;property id=&quot;20300&quot; value=&quot;Slide 2 - &amp;quot;New Process&amp;amp;#x09;&amp;quot;&quot;/&gt;&lt;property id=&quot;20307&quot; value=&quot;257&quot;/&gt;&lt;/object&gt;&lt;object type=&quot;3&quot; unique_id=&quot;10005&quot;&gt;&lt;property id=&quot;20148&quot; value=&quot;5&quot;/&gt;&lt;property id=&quot;20300&quot; value=&quot;Slide 3 - &amp;quot;Communication  and Training&amp;quot;&quot;/&gt;&lt;property id=&quot;20307&quot; value=&quot;258&quot;/&gt;&lt;/object&gt;&lt;object type=&quot;3&quot; unique_id=&quot;10006&quot;&gt;&lt;property id=&quot;20148&quot; value=&quot;5&quot;/&gt;&lt;property id=&quot;20300&quot; value=&quot;Slide 4 - &amp;quot;Just remember…..&amp;quot;&quot;/&gt;&lt;property id=&quot;20307&quot; value=&quot;261&quot;/&gt;&lt;/object&gt;&lt;/object&gt;&lt;object type=&quot;8&quot; unique_id=&quot;10012&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885</TotalTime>
  <Words>581</Words>
  <Application>Microsoft Office PowerPoint</Application>
  <PresentationFormat>On-screen Show (4:3)</PresentationFormat>
  <Paragraphs>30</Paragraphs>
  <Slides>8</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Impact</vt:lpstr>
      <vt:lpstr>Times New Roman</vt:lpstr>
      <vt:lpstr>NewsPrint</vt:lpstr>
      <vt:lpstr>Course Request selection through  Parent Portal </vt:lpstr>
      <vt:lpstr>Course Request Selection </vt:lpstr>
      <vt:lpstr>Course Request Selection</vt:lpstr>
      <vt:lpstr>Course Request Selection</vt:lpstr>
      <vt:lpstr>Course Request Selection</vt:lpstr>
      <vt:lpstr>Course Request Selection</vt:lpstr>
      <vt:lpstr>Course Request Selection</vt:lpstr>
      <vt:lpstr>Course Request Selection</vt:lpstr>
    </vt:vector>
  </TitlesOfParts>
  <Company>Deploy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Selections in  Power School 2014</dc:title>
  <dc:creator>Wendy T. Martin (wtmartin)</dc:creator>
  <cp:lastModifiedBy>Rebecca A. Tyson (ratyson)</cp:lastModifiedBy>
  <cp:revision>52</cp:revision>
  <dcterms:created xsi:type="dcterms:W3CDTF">2013-10-22T17:41:17Z</dcterms:created>
  <dcterms:modified xsi:type="dcterms:W3CDTF">2015-12-03T18:48:00Z</dcterms:modified>
</cp:coreProperties>
</file>