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81" r:id="rId3"/>
    <p:sldId id="258" r:id="rId4"/>
    <p:sldId id="274" r:id="rId5"/>
    <p:sldId id="263" r:id="rId6"/>
    <p:sldId id="283" r:id="rId7"/>
    <p:sldId id="264" r:id="rId8"/>
    <p:sldId id="275" r:id="rId9"/>
    <p:sldId id="266" r:id="rId10"/>
    <p:sldId id="284" r:id="rId11"/>
    <p:sldId id="262" r:id="rId12"/>
    <p:sldId id="265" r:id="rId13"/>
    <p:sldId id="279" r:id="rId14"/>
    <p:sldId id="280" r:id="rId15"/>
    <p:sldId id="278" r:id="rId16"/>
    <p:sldId id="282" r:id="rId17"/>
    <p:sldId id="269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C053A-CF5B-46E7-9431-2BD673079CEE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52118-5478-40C4-B248-D3C3E3CD3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63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Image </a:t>
            </a:r>
            <a:r>
              <a:rPr lang="en-US" baseline="0" dirty="0" smtClean="0"/>
              <a:t>taken from website www.scoop.it Articles on Academic Honesty in Higher Ed  http://img.scoop.it/kYz_v9BKk_ha5ZbFA1j3qDl72eJkfbmt4t8yenImKBVvK0kTmF0xjctABnaLJIm9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52118-5478-40C4-B248-D3C3E3CD3F5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58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Failure</a:t>
            </a:r>
            <a:r>
              <a:rPr lang="en-US" baseline="0" dirty="0" smtClean="0"/>
              <a:t> is not fatal, fixed mindset vs. flexible thinking, intrinsic motivation leads to learning for the long-term, enjoyment of the task itself, emphasis on personal growth (developing new skills through practice), exceed your own personal standard not THE standard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52118-5478-40C4-B248-D3C3E3CD3F5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30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792B-CF51-42C5-BB75-F6E964D35585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FE30-D812-4547-8C74-D25BBC6C3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0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792B-CF51-42C5-BB75-F6E964D35585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FE30-D812-4547-8C74-D25BBC6C3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0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792B-CF51-42C5-BB75-F6E964D35585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FE30-D812-4547-8C74-D25BBC6C3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0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792B-CF51-42C5-BB75-F6E964D35585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FE30-D812-4547-8C74-D25BBC6C3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8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792B-CF51-42C5-BB75-F6E964D35585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FE30-D812-4547-8C74-D25BBC6C3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6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792B-CF51-42C5-BB75-F6E964D35585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FE30-D812-4547-8C74-D25BBC6C3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6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792B-CF51-42C5-BB75-F6E964D35585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FE30-D812-4547-8C74-D25BBC6C3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6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792B-CF51-42C5-BB75-F6E964D35585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FE30-D812-4547-8C74-D25BBC6C3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7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792B-CF51-42C5-BB75-F6E964D35585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FE30-D812-4547-8C74-D25BBC6C3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5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792B-CF51-42C5-BB75-F6E964D35585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FE30-D812-4547-8C74-D25BBC6C3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6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792B-CF51-42C5-BB75-F6E964D35585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FE30-D812-4547-8C74-D25BBC6C3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3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0792B-CF51-42C5-BB75-F6E964D35585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AFE30-D812-4547-8C74-D25BBC6C3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2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blogs.henrico.k12.va.us/emharper/seminar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logs.henrico.k12.va.us/emharper/files/2018/09/All-About-IB-2018-2019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pr.org/sections/health-shots/2018/09/23/650452971/teens-sleeping-too-much-or-not-enough-parents-can-help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sites.google.com/henrico.k12.va.us/jrtcommunityservice/hom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henrico.k12.va.us/jrtcommunityservice/home" TargetMode="External"/><Relationship Id="rId2" Type="http://schemas.openxmlformats.org/officeDocument/2006/relationships/hyperlink" Target="IB%20CAS%20website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181600"/>
            <a:ext cx="8610600" cy="1470025"/>
          </a:xfrm>
        </p:spPr>
        <p:txBody>
          <a:bodyPr>
            <a:noAutofit/>
          </a:bodyPr>
          <a:lstStyle/>
          <a:p>
            <a:r>
              <a:rPr lang="en-US" sz="4700" b="1" dirty="0" smtClean="0">
                <a:solidFill>
                  <a:schemeClr val="accent6"/>
                </a:solidFill>
                <a:latin typeface="Ink Free" panose="03080402000500000000" pitchFamily="66" charset="0"/>
              </a:rPr>
              <a:t>MYP Parent Info Night</a:t>
            </a:r>
            <a:br>
              <a:rPr lang="en-US" sz="4700" b="1" dirty="0" smtClean="0">
                <a:solidFill>
                  <a:schemeClr val="accent6"/>
                </a:solidFill>
                <a:latin typeface="Ink Free" panose="03080402000500000000" pitchFamily="66" charset="0"/>
              </a:rPr>
            </a:br>
            <a:r>
              <a:rPr lang="en-US" sz="4700" b="1" dirty="0" smtClean="0">
                <a:solidFill>
                  <a:schemeClr val="accent6"/>
                </a:solidFill>
                <a:latin typeface="Ink Free" panose="03080402000500000000" pitchFamily="66" charset="0"/>
              </a:rPr>
              <a:t>October </a:t>
            </a:r>
            <a:r>
              <a:rPr lang="en-US" sz="4700" b="1" dirty="0">
                <a:solidFill>
                  <a:schemeClr val="accent6"/>
                </a:solidFill>
                <a:latin typeface="Ink Free" panose="03080402000500000000" pitchFamily="66" charset="0"/>
              </a:rPr>
              <a:t>3</a:t>
            </a:r>
            <a:r>
              <a:rPr lang="en-US" sz="4700" b="1" dirty="0" smtClean="0">
                <a:solidFill>
                  <a:schemeClr val="accent6"/>
                </a:solidFill>
                <a:latin typeface="Ink Free" panose="03080402000500000000" pitchFamily="66" charset="0"/>
              </a:rPr>
              <a:t>, 2018</a:t>
            </a:r>
            <a:endParaRPr lang="en-US" sz="4700" b="1" dirty="0">
              <a:solidFill>
                <a:schemeClr val="accent6"/>
              </a:solidFill>
              <a:latin typeface="Ink Free" panose="030804020005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4450" y="1371600"/>
            <a:ext cx="6400800" cy="2667000"/>
          </a:xfrm>
        </p:spPr>
        <p:txBody>
          <a:bodyPr>
            <a:noAutofit/>
          </a:bodyPr>
          <a:lstStyle/>
          <a:p>
            <a:r>
              <a:rPr lang="en-US" sz="3500" b="1" dirty="0" smtClean="0">
                <a:solidFill>
                  <a:schemeClr val="bg1"/>
                </a:solidFill>
                <a:latin typeface="Segoe Script" pitchFamily="34" charset="0"/>
              </a:rPr>
              <a:t>Welcome ! </a:t>
            </a:r>
          </a:p>
          <a:p>
            <a:r>
              <a:rPr lang="en-US" sz="3500" b="1" dirty="0" err="1" smtClean="0">
                <a:solidFill>
                  <a:schemeClr val="bg1"/>
                </a:solidFill>
                <a:latin typeface="Segoe Script" pitchFamily="34" charset="0"/>
              </a:rPr>
              <a:t>Bienvenue</a:t>
            </a:r>
            <a:r>
              <a:rPr lang="en-US" sz="3500" b="1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</a:p>
          <a:p>
            <a:r>
              <a:rPr lang="en-US" sz="3500" b="1" dirty="0" err="1" smtClean="0">
                <a:solidFill>
                  <a:schemeClr val="bg1"/>
                </a:solidFill>
                <a:latin typeface="Segoe Script" pitchFamily="34" charset="0"/>
              </a:rPr>
              <a:t>Bienvenidos</a:t>
            </a:r>
            <a:endParaRPr lang="en-US" sz="3500" b="1" dirty="0" smtClean="0">
              <a:solidFill>
                <a:schemeClr val="bg1"/>
              </a:solidFill>
              <a:latin typeface="Segoe Script" pitchFamily="34" charset="0"/>
            </a:endParaRPr>
          </a:p>
          <a:p>
            <a:r>
              <a:rPr lang="en-US" sz="3500" b="1" dirty="0" err="1" smtClean="0">
                <a:solidFill>
                  <a:schemeClr val="bg1"/>
                </a:solidFill>
                <a:latin typeface="Segoe Script" pitchFamily="34" charset="0"/>
              </a:rPr>
              <a:t>Benvenuto</a:t>
            </a:r>
            <a:endParaRPr lang="en-US" sz="3500" b="1" dirty="0" smtClean="0">
              <a:solidFill>
                <a:schemeClr val="bg1"/>
              </a:solidFill>
              <a:latin typeface="Segoe Script" pitchFamily="34" charset="0"/>
            </a:endParaRPr>
          </a:p>
          <a:p>
            <a:r>
              <a:rPr lang="en-US" sz="3500" b="1" dirty="0" err="1" smtClean="0">
                <a:solidFill>
                  <a:schemeClr val="bg1"/>
                </a:solidFill>
                <a:latin typeface="Segoe Script" pitchFamily="34" charset="0"/>
              </a:rPr>
              <a:t>Willkommen</a:t>
            </a:r>
            <a:endParaRPr lang="en-US" sz="3500" b="1" dirty="0" smtClean="0">
              <a:solidFill>
                <a:schemeClr val="bg1"/>
              </a:solidFill>
              <a:latin typeface="Segoe Script" pitchFamily="34" charset="0"/>
            </a:endParaRPr>
          </a:p>
          <a:p>
            <a:r>
              <a:rPr lang="en-US" sz="3500" b="1" dirty="0" err="1" smtClean="0">
                <a:solidFill>
                  <a:schemeClr val="bg1"/>
                </a:solidFill>
                <a:latin typeface="Segoe Script" pitchFamily="34" charset="0"/>
              </a:rPr>
              <a:t>Huān</a:t>
            </a:r>
            <a:r>
              <a:rPr lang="en-US" sz="3500" b="1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en-US" sz="3500" b="1" dirty="0">
                <a:solidFill>
                  <a:schemeClr val="bg1"/>
                </a:solidFill>
                <a:latin typeface="Segoe Script" pitchFamily="34" charset="0"/>
              </a:rPr>
              <a:t>Y</a:t>
            </a:r>
            <a:r>
              <a:rPr lang="en-US" sz="3500" b="1" dirty="0" smtClean="0">
                <a:solidFill>
                  <a:schemeClr val="bg1"/>
                </a:solidFill>
                <a:latin typeface="Segoe Script" pitchFamily="34" charset="0"/>
              </a:rPr>
              <a:t>ing</a:t>
            </a:r>
            <a:endParaRPr lang="en-US" sz="3500" b="1" dirty="0">
              <a:solidFill>
                <a:schemeClr val="bg1"/>
              </a:solidFill>
              <a:latin typeface="Segoe Script" pitchFamily="34" charset="0"/>
            </a:endParaRPr>
          </a:p>
        </p:txBody>
      </p:sp>
      <p:pic>
        <p:nvPicPr>
          <p:cNvPr id="1026" name="Picture 2" descr="D:\Users\emharper\AppData\Local\Microsoft\Windows\Temporary Internet Files\Content.IE5\1ZHXJIYO\MM900178236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4800"/>
            <a:ext cx="952500" cy="952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Users\emharper\AppData\Local\Microsoft\Windows\Temporary Internet Files\Content.IE5\W7EV0IA8\MM900178292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85206"/>
            <a:ext cx="952500" cy="952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Users\emharper\AppData\Local\Microsoft\Windows\Temporary Internet Files\Content.IE5\BPBU74HB\MM900178237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833" y="302079"/>
            <a:ext cx="952500" cy="952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Users\emharper\AppData\Local\Microsoft\Windows\Temporary Internet Files\Content.IE5\3CJZSJC9\MM900178240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4800"/>
            <a:ext cx="952500" cy="952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Users\emharper\AppData\Local\Microsoft\Windows\Temporary Internet Files\Content.IE5\6YSKCP34\MM900186587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800"/>
            <a:ext cx="952500" cy="952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Users\emharper\AppData\Local\Microsoft\Windows\Temporary Internet Files\Content.IE5\3CJZSJC9\MM900178241[1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137" y="289560"/>
            <a:ext cx="952500" cy="952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Users\emharper\AppData\Local\Microsoft\Windows\Temporary Internet Files\Content.IE5\1ZHXJIYO\MM900186617[1]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"/>
            <a:ext cx="952500" cy="952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86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26" y="304800"/>
            <a:ext cx="8760219" cy="151952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459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Final grade of 1-7 per subject</a:t>
            </a:r>
          </a:p>
          <a:p>
            <a:pPr marL="0" indent="0">
              <a:buNone/>
            </a:pPr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Lang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. &amp;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Lit </a:t>
            </a:r>
            <a:r>
              <a:rPr lang="en-US" b="1" dirty="0" smtClean="0">
                <a:latin typeface="Candara" panose="020E0502030303020204" pitchFamily="34" charset="0"/>
              </a:rPr>
              <a:t>+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 Language Acquisition </a:t>
            </a:r>
            <a:r>
              <a:rPr lang="en-US" b="1" dirty="0" smtClean="0">
                <a:latin typeface="Candara" panose="020E0502030303020204" pitchFamily="34" charset="0"/>
              </a:rPr>
              <a:t>+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 Mathematics </a:t>
            </a:r>
            <a:r>
              <a:rPr lang="en-US" b="1" dirty="0" smtClean="0">
                <a:latin typeface="Candara" panose="020E0502030303020204" pitchFamily="34" charset="0"/>
              </a:rPr>
              <a:t>+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 Sciences </a:t>
            </a:r>
            <a:r>
              <a:rPr lang="en-US" b="1" dirty="0" smtClean="0">
                <a:latin typeface="Candara" panose="020E0502030303020204" pitchFamily="34" charset="0"/>
              </a:rPr>
              <a:t>+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 Ind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. &amp;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Societies </a:t>
            </a:r>
            <a:r>
              <a:rPr lang="en-US" b="1" dirty="0" smtClean="0">
                <a:latin typeface="Candara" panose="020E0502030303020204" pitchFamily="34" charset="0"/>
              </a:rPr>
              <a:t>+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 Arts </a:t>
            </a:r>
            <a:r>
              <a:rPr lang="en-US" b="1" dirty="0" smtClean="0">
                <a:latin typeface="Candara" panose="020E0502030303020204" pitchFamily="34" charset="0"/>
              </a:rPr>
              <a:t>+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Health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&amp; Physical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Education </a:t>
            </a:r>
            <a:r>
              <a:rPr lang="en-US" b="1" dirty="0" smtClean="0">
                <a:latin typeface="Candara" panose="020E0502030303020204" pitchFamily="34" charset="0"/>
              </a:rPr>
              <a:t>+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 Personal Project </a:t>
            </a:r>
            <a:r>
              <a:rPr lang="en-US" b="1" i="1" dirty="0" smtClean="0">
                <a:latin typeface="Candara" panose="020E0502030303020204" pitchFamily="34" charset="0"/>
              </a:rPr>
              <a:t>= _____ / 56</a:t>
            </a:r>
            <a:endParaRPr lang="en-US" i="1" dirty="0">
              <a:latin typeface="Candara" panose="020E0502030303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23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500" b="1" dirty="0" smtClean="0">
                <a:solidFill>
                  <a:schemeClr val="accent6"/>
                </a:solidFill>
                <a:latin typeface="Ink Free" panose="03080402000500000000" pitchFamily="66" charset="0"/>
                <a:hlinkClick r:id="rId2"/>
              </a:rPr>
              <a:t>Seminar</a:t>
            </a:r>
            <a:endParaRPr lang="en-US" sz="6500" b="1" dirty="0">
              <a:solidFill>
                <a:schemeClr val="accent6"/>
              </a:solidFill>
              <a:latin typeface="Ink Free" panose="030804020005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Mondays</a:t>
            </a:r>
          </a:p>
          <a:p>
            <a:r>
              <a:rPr lang="en-US" dirty="0" smtClean="0">
                <a:solidFill>
                  <a:schemeClr val="bg1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Coordinator-led lessons designed around the </a:t>
            </a:r>
            <a:r>
              <a:rPr lang="en-US" dirty="0" smtClean="0">
                <a:solidFill>
                  <a:schemeClr val="bg1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Learner Profile (LP)</a:t>
            </a:r>
          </a:p>
          <a:p>
            <a:r>
              <a:rPr lang="en-US" dirty="0" smtClean="0">
                <a:solidFill>
                  <a:schemeClr val="bg1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Pass/fail—see curriculum on seminar page</a:t>
            </a:r>
            <a:endParaRPr lang="en-US" dirty="0" smtClean="0">
              <a:solidFill>
                <a:schemeClr val="bg1"/>
              </a:solidFill>
              <a:latin typeface="Candara" panose="020E0502030303020204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Instruction on a variety of topics including: “All About IB,” </a:t>
            </a:r>
            <a:r>
              <a:rPr lang="en-US" dirty="0" smtClean="0">
                <a:solidFill>
                  <a:schemeClr val="bg1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Approaches To Learning, </a:t>
            </a:r>
            <a:r>
              <a:rPr lang="en-US" dirty="0" smtClean="0">
                <a:solidFill>
                  <a:schemeClr val="bg1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diversity and acceptance, time </a:t>
            </a:r>
            <a:r>
              <a:rPr lang="en-US" dirty="0" smtClean="0">
                <a:solidFill>
                  <a:schemeClr val="bg1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management</a:t>
            </a:r>
          </a:p>
          <a:p>
            <a:r>
              <a:rPr lang="en-US" dirty="0" smtClean="0">
                <a:solidFill>
                  <a:schemeClr val="bg1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Discussions, documentaries, guest speakers</a:t>
            </a:r>
            <a:endParaRPr lang="en-US" dirty="0">
              <a:solidFill>
                <a:schemeClr val="bg1"/>
              </a:solidFill>
              <a:latin typeface="Candara" panose="020E0502030303020204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Assignments graded and recorded in different courses</a:t>
            </a:r>
            <a:endParaRPr lang="en-US" dirty="0">
              <a:solidFill>
                <a:schemeClr val="bg1"/>
              </a:solidFill>
              <a:latin typeface="Candara" panose="020E0502030303020204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88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093" y="381000"/>
            <a:ext cx="9152093" cy="60948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153" y="94397"/>
            <a:ext cx="8229600" cy="1143000"/>
          </a:xfrm>
        </p:spPr>
        <p:txBody>
          <a:bodyPr>
            <a:normAutofit/>
          </a:bodyPr>
          <a:lstStyle/>
          <a:p>
            <a:r>
              <a:rPr lang="en-US" sz="5500" b="1" dirty="0" smtClean="0">
                <a:solidFill>
                  <a:schemeClr val="accent6"/>
                </a:solidFill>
                <a:latin typeface="Ink Free" panose="03080402000500000000" pitchFamily="66" charset="0"/>
                <a:hlinkClick r:id="rId4"/>
              </a:rPr>
              <a:t>Academic Honesty</a:t>
            </a:r>
            <a:endParaRPr lang="en-US" sz="5500" b="1" dirty="0">
              <a:solidFill>
                <a:schemeClr val="accent6"/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29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7" name="Rectangle 6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905695"/>
              </p:ext>
            </p:extLst>
          </p:nvPr>
        </p:nvGraphicFramePr>
        <p:xfrm>
          <a:off x="-46952" y="653534"/>
          <a:ext cx="9211734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Acrobat Document" r:id="rId3" imgW="6857747" imgH="3857489" progId="Acrobat.Document.DC">
                  <p:embed/>
                </p:oleObj>
              </mc:Choice>
              <mc:Fallback>
                <p:oleObj name="Acrobat Document" r:id="rId3" imgW="6857747" imgH="3857489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46952" y="653534"/>
                        <a:ext cx="9211734" cy="518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261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Ink Free" panose="03080402000500000000" pitchFamily="66" charset="0"/>
              </a:rPr>
              <a:t>Tips for Success</a:t>
            </a:r>
            <a:r>
              <a:rPr lang="en-US" b="1" dirty="0" smtClean="0">
                <a:solidFill>
                  <a:schemeClr val="tx2"/>
                </a:solidFill>
                <a:latin typeface="Ink Free" panose="03080402000500000000" pitchFamily="66" charset="0"/>
              </a:rPr>
              <a:t>		</a:t>
            </a:r>
            <a:endParaRPr lang="en-US" b="1" dirty="0">
              <a:solidFill>
                <a:schemeClr val="tx2"/>
              </a:solidFill>
              <a:latin typeface="Ink Free" panose="030804020005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6"/>
                </a:solidFill>
                <a:latin typeface="Candara" panose="020E0502030303020204" pitchFamily="34" charset="0"/>
              </a:rPr>
              <a:t>Get to bed </a:t>
            </a:r>
            <a:r>
              <a:rPr lang="en-US" dirty="0" smtClean="0">
                <a:solidFill>
                  <a:schemeClr val="accent6"/>
                </a:solidFill>
                <a:latin typeface="Candara" panose="020E0502030303020204" pitchFamily="34" charset="0"/>
                <a:hlinkClick r:id="rId2"/>
              </a:rPr>
              <a:t>ARTICLE</a:t>
            </a:r>
            <a:endParaRPr lang="en-US" dirty="0" smtClean="0">
              <a:solidFill>
                <a:schemeClr val="accent6"/>
              </a:solidFill>
              <a:latin typeface="Candara" panose="020E0502030303020204" pitchFamily="34" charset="0"/>
            </a:endParaRPr>
          </a:p>
          <a:p>
            <a:r>
              <a:rPr lang="en-US" dirty="0" smtClean="0">
                <a:solidFill>
                  <a:schemeClr val="accent6"/>
                </a:solidFill>
                <a:latin typeface="Candara" panose="020E0502030303020204" pitchFamily="34" charset="0"/>
              </a:rPr>
              <a:t>PowerSchool grades—don’t obsess </a:t>
            </a:r>
          </a:p>
          <a:p>
            <a:r>
              <a:rPr lang="en-US" dirty="0" smtClean="0">
                <a:solidFill>
                  <a:schemeClr val="accent6"/>
                </a:solidFill>
                <a:latin typeface="Candara" panose="020E0502030303020204" pitchFamily="34" charset="0"/>
              </a:rPr>
              <a:t>Redefine success</a:t>
            </a:r>
          </a:p>
          <a:p>
            <a:r>
              <a:rPr lang="en-US" dirty="0" smtClean="0">
                <a:solidFill>
                  <a:schemeClr val="accent6"/>
                </a:solidFill>
                <a:latin typeface="Candara" panose="020E0502030303020204" pitchFamily="34" charset="0"/>
              </a:rPr>
              <a:t>Be open to changing </a:t>
            </a:r>
            <a:r>
              <a:rPr lang="en-US" dirty="0" smtClean="0">
                <a:solidFill>
                  <a:schemeClr val="accent6"/>
                </a:solidFill>
                <a:latin typeface="Candara" panose="020E0502030303020204" pitchFamily="34" charset="0"/>
              </a:rPr>
              <a:t>strategies</a:t>
            </a:r>
          </a:p>
          <a:p>
            <a:r>
              <a:rPr lang="en-US" dirty="0" smtClean="0">
                <a:solidFill>
                  <a:schemeClr val="accent6"/>
                </a:solidFill>
                <a:latin typeface="Candara" panose="020E0502030303020204" pitchFamily="34" charset="0"/>
              </a:rPr>
              <a:t>Ask questions</a:t>
            </a:r>
            <a:endParaRPr lang="en-US" dirty="0" smtClean="0">
              <a:solidFill>
                <a:schemeClr val="accent6"/>
              </a:solidFill>
              <a:latin typeface="Candara" panose="020E0502030303020204" pitchFamily="34" charset="0"/>
            </a:endParaRPr>
          </a:p>
          <a:p>
            <a:r>
              <a:rPr lang="en-US" dirty="0" smtClean="0">
                <a:solidFill>
                  <a:schemeClr val="accent6"/>
                </a:solidFill>
                <a:latin typeface="Candara" panose="020E0502030303020204" pitchFamily="34" charset="0"/>
              </a:rPr>
              <a:t>Reach out at the onset of a problem</a:t>
            </a:r>
          </a:p>
          <a:p>
            <a:r>
              <a:rPr lang="en-US" dirty="0">
                <a:solidFill>
                  <a:schemeClr val="accent6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Encourage school </a:t>
            </a:r>
            <a:r>
              <a:rPr lang="en-US" dirty="0" smtClean="0">
                <a:solidFill>
                  <a:schemeClr val="accent6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spirit, involvement </a:t>
            </a:r>
            <a:r>
              <a:rPr lang="en-US" dirty="0">
                <a:solidFill>
                  <a:schemeClr val="accent6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in sports and clubs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98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62400"/>
            <a:ext cx="8229600" cy="1143000"/>
          </a:xfrm>
          <a:noFill/>
        </p:spPr>
        <p:txBody>
          <a:bodyPr>
            <a:noAutofit/>
          </a:bodyPr>
          <a:lstStyle/>
          <a:p>
            <a:r>
              <a:rPr lang="en-US" sz="7500" b="1" dirty="0" smtClean="0">
                <a:solidFill>
                  <a:schemeClr val="bg1"/>
                </a:solidFill>
                <a:latin typeface="Ink Free" panose="03080402000500000000" pitchFamily="66" charset="0"/>
              </a:rPr>
              <a:t>GRRRRIT</a:t>
            </a:r>
            <a:endParaRPr lang="en-US" sz="7500" b="1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927" y="457200"/>
            <a:ext cx="3530146" cy="3276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129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“Success is not final, failure is not fatal. It is the courage to continue that counts.” </a:t>
            </a:r>
            <a:r>
              <a:rPr lang="en-US" dirty="0" smtClean="0">
                <a:solidFill>
                  <a:schemeClr val="bg1"/>
                </a:solidFill>
                <a:latin typeface="Candara" panose="020E050203030302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ndara" panose="020E0502030303020204" pitchFamily="34" charset="0"/>
              </a:rPr>
              <a:t>				</a:t>
            </a:r>
            <a:r>
              <a:rPr lang="en-US" sz="3300" dirty="0" smtClean="0">
                <a:solidFill>
                  <a:schemeClr val="bg1"/>
                </a:solidFill>
                <a:latin typeface="Candara" panose="020E0502030303020204" pitchFamily="34" charset="0"/>
              </a:rPr>
              <a:t>Winston Churchill</a:t>
            </a:r>
            <a:endParaRPr lang="en-US" sz="33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17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500" b="1" dirty="0" smtClean="0">
                <a:solidFill>
                  <a:schemeClr val="accent6"/>
                </a:solidFill>
                <a:latin typeface="Ink Free" panose="03080402000500000000" pitchFamily="66" charset="0"/>
              </a:rPr>
              <a:t>Miscellaneous</a:t>
            </a:r>
            <a:endParaRPr lang="en-US" sz="5500" b="1" dirty="0">
              <a:solidFill>
                <a:schemeClr val="accent6"/>
              </a:solidFill>
              <a:latin typeface="Ink Free" panose="030804020005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endParaRPr lang="en-US" dirty="0" smtClean="0">
              <a:latin typeface="Segoe Print" pitchFamily="2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The Library is open before school for students at 8:15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AE is Tuesday-Friday; 40 minutes to study, do homework, get extra help, attend club meetings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Teachers and NHS tutors available for extra help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IB Office is always open to students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IB Advisory Council 11/13, 2/26, 4/30</a:t>
            </a:r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17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3897131" cy="381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57200"/>
            <a:ext cx="8421687" cy="1362075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  <a:latin typeface="Ink Free" panose="03080402000500000000" pitchFamily="66" charset="0"/>
              </a:rPr>
              <a:t>Merci  Gracias  Grazie</a:t>
            </a:r>
            <a:endParaRPr lang="en-US" dirty="0">
              <a:solidFill>
                <a:schemeClr val="accent6"/>
              </a:solidFill>
              <a:latin typeface="Ink Free" panose="03080402000500000000" pitchFamily="66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819400" y="5029200"/>
            <a:ext cx="5257800" cy="150018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6"/>
                </a:solidFill>
                <a:latin typeface="Ink Free" panose="03080402000500000000" pitchFamily="66" charset="0"/>
              </a:rPr>
              <a:t>DANKESCHÖN</a:t>
            </a:r>
            <a:endParaRPr lang="en-US" sz="4000" b="1" dirty="0">
              <a:solidFill>
                <a:schemeClr val="accent6"/>
              </a:solidFill>
              <a:latin typeface="Ink Free" panose="030804020005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371600"/>
            <a:ext cx="3523793" cy="352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7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618" y="-152400"/>
            <a:ext cx="3657600" cy="2743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376035"/>
            <a:ext cx="4521200" cy="3390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72" y="5917"/>
            <a:ext cx="4493491" cy="33701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3644756"/>
            <a:ext cx="3951860" cy="29717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147" y="1081433"/>
            <a:ext cx="2582752" cy="3556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371" y="2922387"/>
            <a:ext cx="2648675" cy="394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5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Mission Statement</a:t>
            </a:r>
            <a:endParaRPr lang="en-US" sz="3000" dirty="0">
              <a:solidFill>
                <a:schemeClr val="tx2">
                  <a:lumMod val="60000"/>
                  <a:lumOff val="4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Kristen ITC" pitchFamily="66" charset="0"/>
              </a:rPr>
              <a:t/>
            </a:r>
            <a:br>
              <a:rPr lang="en-US" dirty="0">
                <a:latin typeface="Kristen ITC" pitchFamily="66" charset="0"/>
              </a:rPr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032106"/>
          </a:xfrm>
        </p:spPr>
        <p:txBody>
          <a:bodyPr>
            <a:normAutofit/>
          </a:bodyPr>
          <a:lstStyle/>
          <a:p>
            <a:r>
              <a:rPr lang="en-US" dirty="0">
                <a:latin typeface="Segoe Print" pitchFamily="2" charset="0"/>
              </a:rPr>
              <a:t>The International Baccalaureate Organization aims to develop </a:t>
            </a:r>
            <a:r>
              <a:rPr lang="en-US" b="1" dirty="0">
                <a:latin typeface="Segoe Print" pitchFamily="2" charset="0"/>
              </a:rPr>
              <a:t>inquiring</a:t>
            </a:r>
            <a:r>
              <a:rPr lang="en-US" dirty="0">
                <a:latin typeface="Segoe Print" pitchFamily="2" charset="0"/>
              </a:rPr>
              <a:t>, </a:t>
            </a:r>
            <a:r>
              <a:rPr lang="en-US" b="1" dirty="0">
                <a:latin typeface="Segoe Print" pitchFamily="2" charset="0"/>
              </a:rPr>
              <a:t>knowledgeable</a:t>
            </a:r>
            <a:r>
              <a:rPr lang="en-US" dirty="0">
                <a:latin typeface="Segoe Print" pitchFamily="2" charset="0"/>
              </a:rPr>
              <a:t>, and </a:t>
            </a:r>
            <a:r>
              <a:rPr lang="en-US" b="1" dirty="0">
                <a:latin typeface="Segoe Print" pitchFamily="2" charset="0"/>
              </a:rPr>
              <a:t>caring</a:t>
            </a:r>
            <a:r>
              <a:rPr lang="en-US" dirty="0">
                <a:latin typeface="Segoe Print" pitchFamily="2" charset="0"/>
              </a:rPr>
              <a:t> young people who help to create a better and more peaceful world through intercultural understanding and respect. </a:t>
            </a:r>
            <a:br>
              <a:rPr lang="en-US" dirty="0">
                <a:latin typeface="Segoe Print" pitchFamily="2" charset="0"/>
              </a:rPr>
            </a:br>
            <a:r>
              <a:rPr lang="en-US" dirty="0">
                <a:latin typeface="Segoe Print" pitchFamily="2" charset="0"/>
              </a:rPr>
              <a:t>  To this end the IBO works with schools, governments, and international organizations to develop challenging programs of international education and rigorous assessment.</a:t>
            </a:r>
            <a:br>
              <a:rPr lang="en-US" dirty="0">
                <a:latin typeface="Segoe Print" pitchFamily="2" charset="0"/>
              </a:rPr>
            </a:br>
            <a:r>
              <a:rPr lang="en-US" dirty="0">
                <a:latin typeface="Segoe Print" pitchFamily="2" charset="0"/>
              </a:rPr>
              <a:t>  These programs encourage students across the world to become </a:t>
            </a:r>
            <a:r>
              <a:rPr lang="en-US" b="1" dirty="0">
                <a:latin typeface="Segoe Print" pitchFamily="2" charset="0"/>
              </a:rPr>
              <a:t>active</a:t>
            </a:r>
            <a:r>
              <a:rPr lang="en-US" dirty="0">
                <a:latin typeface="Segoe Print" pitchFamily="2" charset="0"/>
              </a:rPr>
              <a:t>, </a:t>
            </a:r>
            <a:r>
              <a:rPr lang="en-US" b="1" dirty="0">
                <a:latin typeface="Segoe Print" pitchFamily="2" charset="0"/>
              </a:rPr>
              <a:t>compassionate</a:t>
            </a:r>
            <a:r>
              <a:rPr lang="en-US" dirty="0">
                <a:latin typeface="Segoe Print" pitchFamily="2" charset="0"/>
              </a:rPr>
              <a:t> and </a:t>
            </a:r>
            <a:r>
              <a:rPr lang="en-US" b="1" dirty="0">
                <a:latin typeface="Segoe Print" pitchFamily="2" charset="0"/>
              </a:rPr>
              <a:t>lifelong learners </a:t>
            </a:r>
            <a:r>
              <a:rPr lang="en-US" dirty="0">
                <a:latin typeface="Segoe Print" pitchFamily="2" charset="0"/>
              </a:rPr>
              <a:t>who understand that other people, with their differences, can also be right.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685800"/>
            <a:ext cx="5285664" cy="522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16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3964"/>
            <a:ext cx="8229600" cy="1143000"/>
          </a:xfrm>
        </p:spPr>
        <p:txBody>
          <a:bodyPr>
            <a:normAutofit/>
          </a:bodyPr>
          <a:lstStyle/>
          <a:p>
            <a:r>
              <a:rPr lang="en-US" sz="5500" b="1" dirty="0" smtClean="0">
                <a:solidFill>
                  <a:schemeClr val="bg1"/>
                </a:solidFill>
                <a:latin typeface="Ink Free" panose="03080402000500000000" pitchFamily="66" charset="0"/>
              </a:rPr>
              <a:t>The Program</a:t>
            </a:r>
            <a:endParaRPr lang="en-US" sz="5500" b="1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36964"/>
            <a:ext cx="5479512" cy="5486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24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6"/>
                </a:solidFill>
                <a:latin typeface="Ink Free" panose="03080402000500000000" pitchFamily="66" charset="0"/>
              </a:rPr>
              <a:t>Creativity, Activity, Service</a:t>
            </a:r>
            <a:endParaRPr lang="en-US" sz="4000" b="1" dirty="0">
              <a:solidFill>
                <a:schemeClr val="accent6"/>
              </a:solidFill>
              <a:latin typeface="Ink Free" panose="030804020005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  <a:noFill/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Harper is the MYP CAS coordinator</a:t>
            </a:r>
          </a:p>
          <a:p>
            <a:r>
              <a:rPr lang="en-US" dirty="0" smtClean="0">
                <a:solidFill>
                  <a:schemeClr val="bg1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Part of IB all four years—makes up the core</a:t>
            </a:r>
          </a:p>
          <a:p>
            <a:r>
              <a:rPr lang="en-US" dirty="0" smtClean="0">
                <a:solidFill>
                  <a:schemeClr val="bg1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Expectations </a:t>
            </a:r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have changed since middle school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ManageBac</a:t>
            </a:r>
            <a:r>
              <a:rPr lang="en-US" dirty="0" smtClean="0">
                <a:solidFill>
                  <a:schemeClr val="bg1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website </a:t>
            </a:r>
            <a:r>
              <a:rPr lang="en-US" dirty="0" smtClean="0">
                <a:solidFill>
                  <a:schemeClr val="bg1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to log skill progression and learning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000" dirty="0" smtClean="0">
                <a:solidFill>
                  <a:schemeClr val="bg1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Involvement is student-selected and goal-oriented</a:t>
            </a:r>
          </a:p>
          <a:p>
            <a:r>
              <a:rPr lang="en-US" dirty="0" smtClean="0">
                <a:solidFill>
                  <a:schemeClr val="bg1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Independent work, but could be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      collaborative as well</a:t>
            </a:r>
          </a:p>
          <a:p>
            <a:r>
              <a:rPr lang="en-US" dirty="0" smtClean="0">
                <a:solidFill>
                  <a:srgbClr val="FFFF00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  <a:hlinkClick r:id="rId2"/>
              </a:rPr>
              <a:t>HCPS Community Service</a:t>
            </a:r>
            <a:endParaRPr lang="en-US" dirty="0">
              <a:solidFill>
                <a:srgbClr val="FFFF00"/>
              </a:solidFill>
              <a:latin typeface="Candara" panose="020E0502030303020204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950" y="4401416"/>
            <a:ext cx="2228850" cy="2047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071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381000"/>
            <a:ext cx="4040188" cy="6397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C000"/>
                </a:solidFill>
                <a:latin typeface="Candara" panose="020E0502030303020204" pitchFamily="34" charset="0"/>
              </a:rPr>
              <a:t>IB CAS	</a:t>
            </a:r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228600" y="1295400"/>
            <a:ext cx="4241079" cy="48768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latin typeface="Candara" panose="020E0502030303020204" pitchFamily="34" charset="0"/>
              </a:rPr>
              <a:t>Not </a:t>
            </a:r>
            <a:r>
              <a:rPr lang="en-US" sz="3200" dirty="0" smtClean="0">
                <a:latin typeface="Candara" panose="020E0502030303020204" pitchFamily="34" charset="0"/>
              </a:rPr>
              <a:t>just service</a:t>
            </a:r>
            <a:endParaRPr lang="en-US" sz="3200" dirty="0" smtClean="0">
              <a:latin typeface="Candara" panose="020E0502030303020204" pitchFamily="34" charset="0"/>
            </a:endParaRPr>
          </a:p>
          <a:p>
            <a:r>
              <a:rPr lang="en-US" sz="3200" dirty="0" smtClean="0">
                <a:latin typeface="Candara" panose="020E0502030303020204" pitchFamily="34" charset="0"/>
              </a:rPr>
              <a:t>Goal-oriented and </a:t>
            </a:r>
            <a:r>
              <a:rPr lang="en-US" sz="3200" dirty="0" smtClean="0">
                <a:latin typeface="Candara" panose="020E0502030303020204" pitchFamily="34" charset="0"/>
              </a:rPr>
              <a:t>focused</a:t>
            </a:r>
          </a:p>
          <a:p>
            <a:r>
              <a:rPr lang="en-US" sz="3200" dirty="0" smtClean="0">
                <a:latin typeface="Candara" panose="020E0502030303020204" pitchFamily="34" charset="0"/>
              </a:rPr>
              <a:t>No counting of hours</a:t>
            </a:r>
            <a:endParaRPr lang="en-US" sz="3200" dirty="0" smtClean="0">
              <a:latin typeface="Candara" panose="020E0502030303020204" pitchFamily="34" charset="0"/>
            </a:endParaRPr>
          </a:p>
          <a:p>
            <a:r>
              <a:rPr lang="en-US" sz="3200" dirty="0" err="1" smtClean="0">
                <a:latin typeface="Candara" panose="020E0502030303020204" pitchFamily="34" charset="0"/>
              </a:rPr>
              <a:t>ManageBac</a:t>
            </a:r>
            <a:r>
              <a:rPr lang="en-US" sz="3200" dirty="0" smtClean="0">
                <a:latin typeface="Candara" panose="020E0502030303020204" pitchFamily="34" charset="0"/>
              </a:rPr>
              <a:t> to document progress</a:t>
            </a:r>
            <a:endParaRPr lang="en-US" sz="3200" dirty="0" smtClean="0">
              <a:latin typeface="Candara" panose="020E0502030303020204" pitchFamily="34" charset="0"/>
            </a:endParaRPr>
          </a:p>
          <a:p>
            <a:r>
              <a:rPr lang="en-US" sz="3200" dirty="0" smtClean="0">
                <a:latin typeface="Candara" panose="020E0502030303020204" pitchFamily="34" charset="0"/>
              </a:rPr>
              <a:t>Support from Mrs. Harper</a:t>
            </a:r>
          </a:p>
          <a:p>
            <a:r>
              <a:rPr lang="en-US" sz="3200" dirty="0" smtClean="0">
                <a:latin typeface="Candara" panose="020E0502030303020204" pitchFamily="34" charset="0"/>
                <a:hlinkClick r:id="rId2" action="ppaction://hlinkfile"/>
              </a:rPr>
              <a:t>IB CAS website</a:t>
            </a:r>
            <a:endParaRPr lang="en-US" sz="3200" dirty="0">
              <a:latin typeface="Candara" panose="020E0502030303020204" pitchFamily="34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504315" y="381000"/>
            <a:ext cx="4041775" cy="6397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C000"/>
                </a:solidFill>
                <a:latin typeface="Candara" panose="020E0502030303020204" pitchFamily="34" charset="0"/>
              </a:rPr>
              <a:t>HCPS Community Service</a:t>
            </a:r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"/>
          </p:nvPr>
        </p:nvSpPr>
        <p:spPr>
          <a:xfrm>
            <a:off x="4648200" y="1295400"/>
            <a:ext cx="4343400" cy="4876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ndara" panose="020E0502030303020204" pitchFamily="34" charset="0"/>
              </a:rPr>
              <a:t>Only </a:t>
            </a:r>
            <a:r>
              <a:rPr lang="en-US" sz="2800" dirty="0" smtClean="0">
                <a:latin typeface="Candara" panose="020E0502030303020204" pitchFamily="34" charset="0"/>
              </a:rPr>
              <a:t>service</a:t>
            </a:r>
            <a:endParaRPr lang="en-US" sz="2800" dirty="0" smtClean="0">
              <a:latin typeface="Candara" panose="020E0502030303020204" pitchFamily="34" charset="0"/>
            </a:endParaRPr>
          </a:p>
          <a:p>
            <a:r>
              <a:rPr lang="en-US" sz="2800" dirty="0" smtClean="0">
                <a:latin typeface="Candara" panose="020E0502030303020204" pitchFamily="34" charset="0"/>
              </a:rPr>
              <a:t>Random sampling of activities </a:t>
            </a:r>
            <a:endParaRPr lang="en-US" sz="2800" dirty="0" smtClean="0">
              <a:latin typeface="Candara" panose="020E0502030303020204" pitchFamily="34" charset="0"/>
            </a:endParaRPr>
          </a:p>
          <a:p>
            <a:r>
              <a:rPr lang="en-US" sz="2800" dirty="0" smtClean="0">
                <a:latin typeface="Candara" panose="020E0502030303020204" pitchFamily="34" charset="0"/>
              </a:rPr>
              <a:t>Track hours</a:t>
            </a:r>
          </a:p>
          <a:p>
            <a:r>
              <a:rPr lang="en-US" sz="2800" dirty="0" smtClean="0">
                <a:latin typeface="Candara" panose="020E0502030303020204" pitchFamily="34" charset="0"/>
              </a:rPr>
              <a:t>CS </a:t>
            </a:r>
            <a:r>
              <a:rPr lang="en-US" sz="2800" dirty="0" smtClean="0">
                <a:latin typeface="Candara" panose="020E0502030303020204" pitchFamily="34" charset="0"/>
              </a:rPr>
              <a:t>paper </a:t>
            </a:r>
            <a:r>
              <a:rPr lang="en-US" sz="2800" dirty="0" smtClean="0">
                <a:latin typeface="Candara" panose="020E0502030303020204" pitchFamily="34" charset="0"/>
              </a:rPr>
              <a:t>logs</a:t>
            </a:r>
          </a:p>
          <a:p>
            <a:r>
              <a:rPr lang="en-US" sz="2800" dirty="0" smtClean="0">
                <a:latin typeface="Candara" panose="020E0502030303020204" pitchFamily="34" charset="0"/>
              </a:rPr>
              <a:t>Support </a:t>
            </a:r>
            <a:r>
              <a:rPr lang="en-US" sz="2800" dirty="0" smtClean="0">
                <a:latin typeface="Candara" panose="020E0502030303020204" pitchFamily="34" charset="0"/>
              </a:rPr>
              <a:t>from SS teacher / contact Ms. Wesson </a:t>
            </a:r>
            <a:r>
              <a:rPr lang="en-US" sz="2800" dirty="0" smtClean="0">
                <a:latin typeface="Candara" panose="020E0502030303020204" pitchFamily="34" charset="0"/>
              </a:rPr>
              <a:t>(dwesson</a:t>
            </a:r>
            <a:r>
              <a:rPr lang="en-US" sz="2800" dirty="0" smtClean="0">
                <a:latin typeface="Candara" panose="020E0502030303020204" pitchFamily="34" charset="0"/>
              </a:rPr>
              <a:t>) </a:t>
            </a:r>
          </a:p>
          <a:p>
            <a:r>
              <a:rPr lang="en-US" sz="2800" dirty="0" smtClean="0">
                <a:latin typeface="Candara" panose="020E0502030303020204" pitchFamily="34" charset="0"/>
                <a:hlinkClick r:id="rId3"/>
              </a:rPr>
              <a:t>HCPS Community Service website</a:t>
            </a:r>
            <a:endParaRPr lang="en-US" sz="2800" dirty="0" smtClean="0">
              <a:latin typeface="Candara" panose="020E0502030303020204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7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54"/>
            <a:ext cx="8229600" cy="1143000"/>
          </a:xfrm>
          <a:noFill/>
        </p:spPr>
        <p:txBody>
          <a:bodyPr>
            <a:normAutofit/>
          </a:bodyPr>
          <a:lstStyle/>
          <a:p>
            <a:r>
              <a:rPr lang="en-US" sz="5500" b="1" dirty="0" smtClean="0">
                <a:solidFill>
                  <a:schemeClr val="accent6"/>
                </a:solidFill>
                <a:latin typeface="Ink Free" panose="03080402000500000000" pitchFamily="66" charset="0"/>
              </a:rPr>
              <a:t>Personal Project</a:t>
            </a:r>
            <a:endParaRPr lang="en-US" sz="5500" b="1" dirty="0">
              <a:solidFill>
                <a:schemeClr val="accent6"/>
              </a:solidFill>
              <a:latin typeface="Ink Free" panose="030804020005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93074"/>
            <a:ext cx="8534400" cy="5360126"/>
          </a:xfrm>
          <a:noFill/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Support </a:t>
            </a:r>
            <a:r>
              <a:rPr lang="en-US" dirty="0" smtClean="0">
                <a:solidFill>
                  <a:schemeClr val="bg1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is provided through seminar and English </a:t>
            </a:r>
            <a:r>
              <a:rPr lang="en-US" dirty="0" smtClean="0">
                <a:solidFill>
                  <a:schemeClr val="bg1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9 &amp; 10 class</a:t>
            </a:r>
            <a:endParaRPr lang="en-US" dirty="0" smtClean="0">
              <a:solidFill>
                <a:schemeClr val="bg1"/>
              </a:solidFill>
              <a:latin typeface="Candara" panose="020E0502030303020204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Freshmen begin in </a:t>
            </a:r>
            <a:r>
              <a:rPr lang="en-US" dirty="0" smtClean="0">
                <a:solidFill>
                  <a:schemeClr val="bg1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March, </a:t>
            </a:r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major progress made over summer, </a:t>
            </a:r>
            <a:r>
              <a:rPr lang="en-US" dirty="0" smtClean="0">
                <a:solidFill>
                  <a:schemeClr val="bg1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paper due </a:t>
            </a:r>
            <a:r>
              <a:rPr lang="en-US" dirty="0" smtClean="0">
                <a:solidFill>
                  <a:schemeClr val="bg1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the following December</a:t>
            </a:r>
            <a:endParaRPr lang="en-US" dirty="0">
              <a:solidFill>
                <a:schemeClr val="bg1"/>
              </a:solidFill>
              <a:latin typeface="Candara" panose="020E0502030303020204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Freshman parent meeting in </a:t>
            </a:r>
            <a:r>
              <a:rPr lang="en-US" dirty="0" smtClean="0">
                <a:solidFill>
                  <a:schemeClr val="bg1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spring </a:t>
            </a:r>
            <a:r>
              <a:rPr lang="en-US" dirty="0" smtClean="0">
                <a:solidFill>
                  <a:schemeClr val="bg1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2019</a:t>
            </a:r>
          </a:p>
          <a:p>
            <a:r>
              <a:rPr lang="en-US" dirty="0" smtClean="0">
                <a:solidFill>
                  <a:schemeClr val="bg1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Sophomores: Final paper due </a:t>
            </a:r>
            <a:r>
              <a:rPr lang="en-US" dirty="0" smtClean="0">
                <a:solidFill>
                  <a:srgbClr val="FFFF00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December </a:t>
            </a:r>
            <a:r>
              <a:rPr lang="en-US" dirty="0">
                <a:solidFill>
                  <a:srgbClr val="FFFF00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3</a:t>
            </a:r>
            <a:r>
              <a:rPr lang="en-US" dirty="0" smtClean="0">
                <a:solidFill>
                  <a:srgbClr val="FFFF00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, 2018</a:t>
            </a:r>
          </a:p>
          <a:p>
            <a:r>
              <a:rPr lang="en-US" dirty="0" smtClean="0">
                <a:solidFill>
                  <a:schemeClr val="bg1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Required for the MYP and to continue to DP</a:t>
            </a:r>
          </a:p>
          <a:p>
            <a:r>
              <a:rPr lang="en-US" dirty="0" smtClean="0">
                <a:solidFill>
                  <a:schemeClr val="bg1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Must earn a score of 3 (out of 7) to “pass”</a:t>
            </a:r>
            <a:endParaRPr lang="en-US" dirty="0">
              <a:solidFill>
                <a:schemeClr val="bg1"/>
              </a:solidFill>
              <a:latin typeface="Candara" panose="020E0502030303020204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24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/>
            </a:r>
            <a:br>
              <a:rPr lang="en-US" sz="5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</a:br>
            <a:r>
              <a:rPr lang="en-US" sz="5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MYP Curriculum</a:t>
            </a:r>
            <a:br>
              <a:rPr lang="en-US" sz="5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</a:br>
            <a:endParaRPr lang="en-US" sz="5000" b="1" dirty="0">
              <a:solidFill>
                <a:schemeClr val="tx2">
                  <a:lumMod val="60000"/>
                  <a:lumOff val="4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3345" y="996554"/>
            <a:ext cx="4040188" cy="639762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Candara" panose="020E0502030303020204" pitchFamily="34" charset="0"/>
              </a:rPr>
              <a:t>Grade 9</a:t>
            </a:r>
            <a:endParaRPr lang="en-US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345" y="1636316"/>
            <a:ext cx="4421188" cy="3951288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Candara" panose="020E0502030303020204" pitchFamily="34" charset="0"/>
              </a:rPr>
              <a:t>Lang. &amp; Lit: </a:t>
            </a:r>
            <a:r>
              <a:rPr lang="en-US" dirty="0" smtClean="0">
                <a:latin typeface="Candara" panose="020E0502030303020204" pitchFamily="34" charset="0"/>
              </a:rPr>
              <a:t>MYP English </a:t>
            </a:r>
            <a:r>
              <a:rPr lang="en-US" dirty="0" smtClean="0">
                <a:latin typeface="Candara" panose="020E0502030303020204" pitchFamily="34" charset="0"/>
              </a:rPr>
              <a:t>9</a:t>
            </a:r>
          </a:p>
          <a:p>
            <a:r>
              <a:rPr lang="en-US" b="1" dirty="0" smtClean="0">
                <a:latin typeface="Candara" panose="020E0502030303020204" pitchFamily="34" charset="0"/>
              </a:rPr>
              <a:t>Language Acquisition--</a:t>
            </a:r>
            <a:r>
              <a:rPr lang="en-US" dirty="0" smtClean="0">
                <a:latin typeface="Candara" panose="020E0502030303020204" pitchFamily="34" charset="0"/>
              </a:rPr>
              <a:t>MYP French or MYP Spanish </a:t>
            </a:r>
          </a:p>
          <a:p>
            <a:r>
              <a:rPr lang="en-US" b="1" dirty="0" smtClean="0">
                <a:latin typeface="Candara" panose="020E0502030303020204" pitchFamily="34" charset="0"/>
              </a:rPr>
              <a:t>Mathematics</a:t>
            </a:r>
            <a:r>
              <a:rPr lang="en-US" dirty="0" smtClean="0">
                <a:latin typeface="Candara" panose="020E0502030303020204" pitchFamily="34" charset="0"/>
              </a:rPr>
              <a:t>—MYP Geometry or MYP Algebra 2</a:t>
            </a:r>
          </a:p>
          <a:p>
            <a:r>
              <a:rPr lang="en-US" b="1" dirty="0" smtClean="0">
                <a:latin typeface="Candara" panose="020E0502030303020204" pitchFamily="34" charset="0"/>
              </a:rPr>
              <a:t>Sciences</a:t>
            </a:r>
            <a:r>
              <a:rPr lang="en-US" dirty="0" smtClean="0">
                <a:latin typeface="Candara" panose="020E0502030303020204" pitchFamily="34" charset="0"/>
              </a:rPr>
              <a:t>—MYP Biology</a:t>
            </a:r>
          </a:p>
          <a:p>
            <a:r>
              <a:rPr lang="en-US" b="1" dirty="0" smtClean="0">
                <a:latin typeface="Candara" panose="020E0502030303020204" pitchFamily="34" charset="0"/>
              </a:rPr>
              <a:t>Ind. &amp; Societies</a:t>
            </a:r>
            <a:r>
              <a:rPr lang="en-US" dirty="0" smtClean="0">
                <a:latin typeface="Candara" panose="020E0502030303020204" pitchFamily="34" charset="0"/>
              </a:rPr>
              <a:t>—MYP World History &amp; Geography 2</a:t>
            </a:r>
          </a:p>
          <a:p>
            <a:r>
              <a:rPr lang="en-US" b="1" dirty="0" smtClean="0">
                <a:latin typeface="Candara" panose="020E0502030303020204" pitchFamily="34" charset="0"/>
              </a:rPr>
              <a:t>Arts</a:t>
            </a:r>
            <a:r>
              <a:rPr lang="en-US" dirty="0" smtClean="0">
                <a:latin typeface="Candara" panose="020E0502030303020204" pitchFamily="34" charset="0"/>
              </a:rPr>
              <a:t>—MYP Drama or MYP Visual Art</a:t>
            </a:r>
          </a:p>
          <a:p>
            <a:r>
              <a:rPr lang="en-US" b="1" i="1" dirty="0" smtClean="0">
                <a:latin typeface="Candara" panose="020E0502030303020204" pitchFamily="34" charset="0"/>
              </a:rPr>
              <a:t>Health &amp; Physical Education</a:t>
            </a:r>
            <a:r>
              <a:rPr lang="en-US" i="1" dirty="0" smtClean="0">
                <a:latin typeface="Candara" panose="020E0502030303020204" pitchFamily="34" charset="0"/>
              </a:rPr>
              <a:t>—MYP PE</a:t>
            </a:r>
            <a:r>
              <a:rPr lang="en-US" b="1" i="1" dirty="0" smtClean="0">
                <a:latin typeface="Candara" panose="020E0502030303020204" pitchFamily="34" charset="0"/>
              </a:rPr>
              <a:t> </a:t>
            </a:r>
            <a:r>
              <a:rPr lang="en-US" i="1" dirty="0" smtClean="0">
                <a:latin typeface="Candara" panose="020E0502030303020204" pitchFamily="34" charset="0"/>
              </a:rPr>
              <a:t>9</a:t>
            </a:r>
            <a:endParaRPr lang="en-US" i="1" dirty="0">
              <a:latin typeface="Candara" panose="020E0502030303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724399" y="1003014"/>
            <a:ext cx="4041775" cy="639762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Candara" panose="020E0502030303020204" pitchFamily="34" charset="0"/>
              </a:rPr>
              <a:t>Grade 10</a:t>
            </a:r>
            <a:endParaRPr lang="en-US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713022"/>
            <a:ext cx="4495800" cy="4916378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>
                <a:latin typeface="Candara" panose="020E0502030303020204" pitchFamily="34" charset="0"/>
              </a:rPr>
              <a:t>Lang. &amp; Lit.: </a:t>
            </a:r>
            <a:r>
              <a:rPr lang="en-US" sz="2600" dirty="0" smtClean="0">
                <a:latin typeface="Candara" panose="020E0502030303020204" pitchFamily="34" charset="0"/>
              </a:rPr>
              <a:t>MYP</a:t>
            </a:r>
            <a:r>
              <a:rPr lang="en-US" sz="2600" b="1" dirty="0" smtClean="0">
                <a:latin typeface="Candara" panose="020E0502030303020204" pitchFamily="34" charset="0"/>
              </a:rPr>
              <a:t> </a:t>
            </a:r>
            <a:r>
              <a:rPr lang="en-US" sz="2600" dirty="0" smtClean="0">
                <a:latin typeface="Candara" panose="020E0502030303020204" pitchFamily="34" charset="0"/>
              </a:rPr>
              <a:t>English </a:t>
            </a:r>
            <a:r>
              <a:rPr lang="en-US" sz="2600" dirty="0">
                <a:latin typeface="Candara" panose="020E0502030303020204" pitchFamily="34" charset="0"/>
              </a:rPr>
              <a:t>10</a:t>
            </a:r>
          </a:p>
          <a:p>
            <a:r>
              <a:rPr lang="en-US" sz="2600" b="1" dirty="0">
                <a:latin typeface="Candara" panose="020E0502030303020204" pitchFamily="34" charset="0"/>
              </a:rPr>
              <a:t>Language Acquisition</a:t>
            </a:r>
            <a:r>
              <a:rPr lang="en-US" sz="2600" dirty="0">
                <a:latin typeface="Candara" panose="020E0502030303020204" pitchFamily="34" charset="0"/>
              </a:rPr>
              <a:t>—MYP French or MYP Spanish </a:t>
            </a:r>
            <a:endParaRPr lang="en-US" sz="2600" dirty="0" smtClean="0">
              <a:latin typeface="Candara" panose="020E0502030303020204" pitchFamily="34" charset="0"/>
            </a:endParaRPr>
          </a:p>
          <a:p>
            <a:r>
              <a:rPr lang="en-US" sz="2600" b="1" dirty="0" smtClean="0">
                <a:latin typeface="Candara" panose="020E0502030303020204" pitchFamily="34" charset="0"/>
              </a:rPr>
              <a:t>Mathematics</a:t>
            </a:r>
            <a:r>
              <a:rPr lang="en-US" sz="2600" dirty="0" smtClean="0">
                <a:latin typeface="Candara" panose="020E0502030303020204" pitchFamily="34" charset="0"/>
              </a:rPr>
              <a:t>—MYP </a:t>
            </a:r>
            <a:r>
              <a:rPr lang="en-US" sz="2600" dirty="0">
                <a:latin typeface="Candara" panose="020E0502030303020204" pitchFamily="34" charset="0"/>
              </a:rPr>
              <a:t>Algebra 2 or MYP Extended Math</a:t>
            </a:r>
          </a:p>
          <a:p>
            <a:r>
              <a:rPr lang="en-US" sz="2600" b="1" dirty="0">
                <a:latin typeface="Candara" panose="020E0502030303020204" pitchFamily="34" charset="0"/>
              </a:rPr>
              <a:t>Sciences</a:t>
            </a:r>
            <a:r>
              <a:rPr lang="en-US" sz="2600" dirty="0">
                <a:latin typeface="Candara" panose="020E0502030303020204" pitchFamily="34" charset="0"/>
              </a:rPr>
              <a:t>—MYP Chemistry</a:t>
            </a:r>
          </a:p>
          <a:p>
            <a:r>
              <a:rPr lang="en-US" sz="2600" b="1" dirty="0">
                <a:latin typeface="Candara" panose="020E0502030303020204" pitchFamily="34" charset="0"/>
              </a:rPr>
              <a:t>Ind. &amp; Societies</a:t>
            </a:r>
            <a:r>
              <a:rPr lang="en-US" sz="2600" dirty="0">
                <a:latin typeface="Candara" panose="020E0502030303020204" pitchFamily="34" charset="0"/>
              </a:rPr>
              <a:t>—MYP US/VA Government</a:t>
            </a:r>
          </a:p>
          <a:p>
            <a:r>
              <a:rPr lang="en-US" sz="2600" b="1" dirty="0">
                <a:latin typeface="Candara" panose="020E0502030303020204" pitchFamily="34" charset="0"/>
              </a:rPr>
              <a:t>Arts</a:t>
            </a:r>
            <a:r>
              <a:rPr lang="en-US" sz="2600" dirty="0">
                <a:latin typeface="Candara" panose="020E0502030303020204" pitchFamily="34" charset="0"/>
              </a:rPr>
              <a:t>—MYP Drama or MYP Visual Art</a:t>
            </a:r>
          </a:p>
          <a:p>
            <a:r>
              <a:rPr lang="en-US" sz="2600" b="1" i="1" dirty="0">
                <a:latin typeface="Candara" panose="020E0502030303020204" pitchFamily="34" charset="0"/>
              </a:rPr>
              <a:t>Health &amp; Physical Education</a:t>
            </a:r>
            <a:r>
              <a:rPr lang="en-US" sz="2600" i="1" dirty="0">
                <a:latin typeface="Candara" panose="020E0502030303020204" pitchFamily="34" charset="0"/>
              </a:rPr>
              <a:t>—MYP PE</a:t>
            </a:r>
            <a:r>
              <a:rPr lang="en-US" sz="2600" b="1" i="1" dirty="0">
                <a:latin typeface="Candara" panose="020E0502030303020204" pitchFamily="34" charset="0"/>
              </a:rPr>
              <a:t> </a:t>
            </a:r>
            <a:r>
              <a:rPr lang="en-US" sz="2600" i="1" dirty="0">
                <a:latin typeface="Candara" panose="020E0502030303020204" pitchFamily="34" charset="0"/>
              </a:rPr>
              <a:t>10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44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/>
                </a:solidFill>
                <a:latin typeface="Ink Free" panose="03080402000500000000" pitchFamily="66" charset="0"/>
              </a:rPr>
              <a:t> MYP Assessment Scores</a:t>
            </a:r>
            <a:endParaRPr lang="en-US" b="1" dirty="0">
              <a:solidFill>
                <a:schemeClr val="accent6"/>
              </a:solidFill>
              <a:latin typeface="Ink Free" panose="030804020005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  <a:noFill/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MYP </a:t>
            </a:r>
            <a:r>
              <a:rPr lang="en-US" sz="2800" dirty="0">
                <a:solidFill>
                  <a:schemeClr val="bg1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scores </a:t>
            </a:r>
            <a:r>
              <a:rPr lang="en-US" sz="2800" dirty="0" smtClean="0">
                <a:solidFill>
                  <a:schemeClr val="bg1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posted in PowerSchool </a:t>
            </a:r>
            <a:r>
              <a:rPr lang="en-US" sz="2800" dirty="0">
                <a:solidFill>
                  <a:schemeClr val="bg1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to show </a:t>
            </a:r>
            <a:r>
              <a:rPr lang="en-US" sz="2800" dirty="0" smtClean="0">
                <a:solidFill>
                  <a:schemeClr val="bg1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progress.        **4/8 </a:t>
            </a:r>
            <a:r>
              <a:rPr lang="en-US" sz="2800" dirty="0" smtClean="0">
                <a:solidFill>
                  <a:schemeClr val="bg1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MYP </a:t>
            </a:r>
            <a:r>
              <a:rPr lang="en-US" sz="2800" dirty="0">
                <a:solidFill>
                  <a:schemeClr val="bg1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score is NOT </a:t>
            </a:r>
            <a:r>
              <a:rPr lang="en-US" sz="2800" dirty="0" smtClean="0">
                <a:solidFill>
                  <a:schemeClr val="bg1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failing </a:t>
            </a:r>
            <a:endParaRPr lang="en-US" sz="2800" dirty="0">
              <a:solidFill>
                <a:schemeClr val="bg1"/>
              </a:solidFill>
              <a:latin typeface="Candara" panose="020E0502030303020204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Access to IB rubrics is provided by </a:t>
            </a:r>
            <a:r>
              <a:rPr lang="en-US" sz="2800" dirty="0" smtClean="0">
                <a:solidFill>
                  <a:schemeClr val="bg1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teachers</a:t>
            </a:r>
          </a:p>
          <a:p>
            <a:r>
              <a:rPr lang="en-US" sz="2800" dirty="0">
                <a:solidFill>
                  <a:schemeClr val="bg1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What are the red flags?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Final </a:t>
            </a:r>
            <a:r>
              <a:rPr lang="en-US" sz="2800" dirty="0">
                <a:solidFill>
                  <a:schemeClr val="bg1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score </a:t>
            </a:r>
            <a:r>
              <a:rPr lang="en-US" sz="2800" dirty="0" smtClean="0">
                <a:solidFill>
                  <a:schemeClr val="bg1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calculated for subject </a:t>
            </a:r>
            <a:r>
              <a:rPr lang="en-US" sz="2800" dirty="0">
                <a:solidFill>
                  <a:schemeClr val="bg1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based on </a:t>
            </a:r>
            <a:r>
              <a:rPr lang="en-US" sz="2800" dirty="0" smtClean="0">
                <a:solidFill>
                  <a:schemeClr val="bg1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work submitted </a:t>
            </a:r>
            <a:r>
              <a:rPr lang="en-US" sz="2800" dirty="0">
                <a:solidFill>
                  <a:schemeClr val="bg1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from September-June </a:t>
            </a:r>
            <a:endParaRPr lang="en-US" sz="2800" dirty="0" smtClean="0">
              <a:solidFill>
                <a:schemeClr val="bg1"/>
              </a:solidFill>
              <a:latin typeface="Candara" panose="020E0502030303020204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Certificate </a:t>
            </a:r>
            <a:r>
              <a:rPr lang="en-US" sz="2800" dirty="0">
                <a:solidFill>
                  <a:schemeClr val="bg1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of Achievement </a:t>
            </a:r>
            <a:r>
              <a:rPr lang="en-US" sz="2800" dirty="0" smtClean="0">
                <a:solidFill>
                  <a:schemeClr val="bg1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&amp; </a:t>
            </a:r>
            <a:r>
              <a:rPr lang="en-US" sz="2800" dirty="0">
                <a:solidFill>
                  <a:schemeClr val="bg1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Certificate of </a:t>
            </a:r>
            <a:r>
              <a:rPr lang="en-US" sz="2800" dirty="0" smtClean="0">
                <a:solidFill>
                  <a:schemeClr val="bg1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Participation</a:t>
            </a:r>
          </a:p>
          <a:p>
            <a:endParaRPr lang="en-US" sz="2200" dirty="0">
              <a:ea typeface="Segoe UI" pitchFamily="34" charset="0"/>
              <a:cs typeface="Segoe UI" pitchFamily="34" charset="0"/>
            </a:endParaRPr>
          </a:p>
          <a:p>
            <a:endParaRPr lang="en-US" sz="2000" dirty="0">
              <a:latin typeface="+mj-lt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50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1866</TotalTime>
  <Words>631</Words>
  <Application>Microsoft Office PowerPoint</Application>
  <PresentationFormat>On-screen Show (4:3)</PresentationFormat>
  <Paragraphs>102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Candara</vt:lpstr>
      <vt:lpstr>Ink Free</vt:lpstr>
      <vt:lpstr>Kristen ITC</vt:lpstr>
      <vt:lpstr>Segoe Print</vt:lpstr>
      <vt:lpstr>Segoe Script</vt:lpstr>
      <vt:lpstr>Segoe UI</vt:lpstr>
      <vt:lpstr>Wingdings</vt:lpstr>
      <vt:lpstr>Office Theme</vt:lpstr>
      <vt:lpstr>Acrobat Document</vt:lpstr>
      <vt:lpstr>MYP Parent Info Night October 3, 2018</vt:lpstr>
      <vt:lpstr>PowerPoint Presentation</vt:lpstr>
      <vt:lpstr>Mission Statement</vt:lpstr>
      <vt:lpstr>The Program</vt:lpstr>
      <vt:lpstr>Creativity, Activity, Service</vt:lpstr>
      <vt:lpstr>PowerPoint Presentation</vt:lpstr>
      <vt:lpstr>Personal Project</vt:lpstr>
      <vt:lpstr> MYP Curriculum </vt:lpstr>
      <vt:lpstr> MYP Assessment Scores</vt:lpstr>
      <vt:lpstr>PowerPoint Presentation</vt:lpstr>
      <vt:lpstr>Seminar</vt:lpstr>
      <vt:lpstr>Academic Honesty</vt:lpstr>
      <vt:lpstr>PowerPoint Presentation</vt:lpstr>
      <vt:lpstr>Tips for Success  </vt:lpstr>
      <vt:lpstr>GRRRRIT</vt:lpstr>
      <vt:lpstr>“Success is not final, failure is not fatal. It is the courage to continue that counts.”       Winston Churchill</vt:lpstr>
      <vt:lpstr>Miscellaneous</vt:lpstr>
      <vt:lpstr>Merci  Gracias  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 Parent Info Night</dc:title>
  <dc:creator>Windows User</dc:creator>
  <cp:lastModifiedBy>Elizabeth M. Harper (emharper)</cp:lastModifiedBy>
  <cp:revision>117</cp:revision>
  <dcterms:created xsi:type="dcterms:W3CDTF">2012-10-02T17:37:26Z</dcterms:created>
  <dcterms:modified xsi:type="dcterms:W3CDTF">2018-10-03T18:38:47Z</dcterms:modified>
</cp:coreProperties>
</file>