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1" r:id="rId6"/>
    <p:sldId id="262" r:id="rId7"/>
    <p:sldId id="263" r:id="rId8"/>
    <p:sldId id="268" r:id="rId9"/>
    <p:sldId id="269" r:id="rId10"/>
    <p:sldId id="264" r:id="rId11"/>
    <p:sldId id="265" r:id="rId12"/>
    <p:sldId id="266" r:id="rId13"/>
    <p:sldId id="267" r:id="rId14"/>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94660"/>
  </p:normalViewPr>
  <p:slideViewPr>
    <p:cSldViewPr>
      <p:cViewPr varScale="1">
        <p:scale>
          <a:sx n="50" d="100"/>
          <a:sy n="50" d="100"/>
        </p:scale>
        <p:origin x="1262"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6565322-8B0C-4A4B-8111-13A352BCE0DE}"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BC4DDD35-A2DB-47A0-9A19-40EAD626CB9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65322-8B0C-4A4B-8111-13A352BCE0DE}"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DDD35-A2DB-47A0-9A19-40EAD626CB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65322-8B0C-4A4B-8111-13A352BCE0DE}"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DDD35-A2DB-47A0-9A19-40EAD626CB9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6565322-8B0C-4A4B-8111-13A352BCE0DE}"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DDD35-A2DB-47A0-9A19-40EAD626CB9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6565322-8B0C-4A4B-8111-13A352BCE0DE}"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DDD35-A2DB-47A0-9A19-40EAD626CB9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6565322-8B0C-4A4B-8111-13A352BCE0DE}"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DDD35-A2DB-47A0-9A19-40EAD626CB91}"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06565322-8B0C-4A4B-8111-13A352BCE0DE}"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4DDD35-A2DB-47A0-9A19-40EAD626CB91}"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06565322-8B0C-4A4B-8111-13A352BCE0DE}" type="datetimeFigureOut">
              <a:rPr lang="en-US" smtClean="0"/>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4DDD35-A2DB-47A0-9A19-40EAD626CB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6565322-8B0C-4A4B-8111-13A352BCE0DE}" type="datetimeFigureOut">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4DDD35-A2DB-47A0-9A19-40EAD626CB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6565322-8B0C-4A4B-8111-13A352BCE0DE}"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DDD35-A2DB-47A0-9A19-40EAD626CB91}"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6565322-8B0C-4A4B-8111-13A352BCE0DE}"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DDD35-A2DB-47A0-9A19-40EAD626CB91}"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06565322-8B0C-4A4B-8111-13A352BCE0DE}" type="datetimeFigureOut">
              <a:rPr lang="en-US" smtClean="0"/>
              <a:t>1/15/2018</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BC4DDD35-A2DB-47A0-9A19-40EAD626CB9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600" b="0" i="0" u="none"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15.jpg"/><Relationship Id="rId5" Type="http://schemas.openxmlformats.org/officeDocument/2006/relationships/image" Target="../media/image2.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hyperlink" Target="https://sis.henrico.k12.va.us/public/hom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2.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763000" cy="1470025"/>
          </a:xfrm>
        </p:spPr>
        <p:txBody>
          <a:bodyPr>
            <a:normAutofit fontScale="90000"/>
          </a:bodyPr>
          <a:lstStyle/>
          <a:p>
            <a:pPr algn="ctr"/>
            <a:r>
              <a:rPr lang="en-US" dirty="0" smtClean="0"/>
              <a:t>PowerSchool  and Course Selections</a:t>
            </a:r>
            <a:br>
              <a:rPr lang="en-US" dirty="0" smtClean="0"/>
            </a:br>
            <a:r>
              <a:rPr lang="en-US" dirty="0" smtClean="0"/>
              <a:t>The Parent Experience</a:t>
            </a:r>
            <a:br>
              <a:rPr lang="en-US" dirty="0" smtClean="0"/>
            </a:br>
            <a:endParaRPr lang="en-US" dirty="0"/>
          </a:p>
        </p:txBody>
      </p:sp>
      <p:sp>
        <p:nvSpPr>
          <p:cNvPr id="3" name="Subtitle 2"/>
          <p:cNvSpPr>
            <a:spLocks noGrp="1"/>
          </p:cNvSpPr>
          <p:nvPr>
            <p:ph type="subTitle" idx="1"/>
          </p:nvPr>
        </p:nvSpPr>
        <p:spPr>
          <a:xfrm>
            <a:off x="1371600" y="3200400"/>
            <a:ext cx="6705600" cy="1752600"/>
          </a:xfrm>
        </p:spPr>
        <p:txBody>
          <a:bodyPr/>
          <a:lstStyle/>
          <a:p>
            <a:pPr algn="ctr"/>
            <a:endParaRPr lang="en-US" dirty="0" smtClean="0"/>
          </a:p>
          <a:p>
            <a:pPr algn="ctr"/>
            <a:endParaRPr lang="en-US" dirty="0" smtClean="0"/>
          </a:p>
          <a:p>
            <a:pPr algn="ctr"/>
            <a:r>
              <a:rPr lang="en-US" dirty="0" smtClean="0"/>
              <a:t>Making Online Course Selections for the Next School Year</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73122" y="6019800"/>
            <a:ext cx="609600" cy="609600"/>
          </a:xfrm>
          <a:prstGeom prst="rect">
            <a:avLst/>
          </a:prstGeom>
        </p:spPr>
      </p:pic>
      <p:pic>
        <p:nvPicPr>
          <p:cNvPr id="12291" name="Picture 3" descr="C:\Users\wtmartin\AppData\Local\Microsoft\Windows\Temporary Internet Files\Content.IE5\4F25RGUS\dglxasset[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95944" y="2209800"/>
            <a:ext cx="1524000" cy="170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9885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6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make selections</a:t>
            </a:r>
            <a:endParaRPr lang="en-US" dirty="0"/>
          </a:p>
        </p:txBody>
      </p:sp>
      <p:sp>
        <p:nvSpPr>
          <p:cNvPr id="3" name="Content Placeholder 2"/>
          <p:cNvSpPr>
            <a:spLocks noGrp="1"/>
          </p:cNvSpPr>
          <p:nvPr>
            <p:ph idx="1"/>
          </p:nvPr>
        </p:nvSpPr>
        <p:spPr/>
        <p:txBody>
          <a:bodyPr/>
          <a:lstStyle/>
          <a:p>
            <a:r>
              <a:rPr lang="en-US" dirty="0" smtClean="0"/>
              <a:t>The course selection screen contains all possible options for next year courses to include core and elective courses.</a:t>
            </a:r>
          </a:p>
          <a:p>
            <a:r>
              <a:rPr lang="en-US" dirty="0" smtClean="0"/>
              <a:t>When selecting core courses, teachers have made the appropriate recommendation based on criteria.  Click once on the pencil to make the selection.</a:t>
            </a:r>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352800"/>
            <a:ext cx="7399156"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14825096">
            <a:off x="5494678" y="3387837"/>
            <a:ext cx="1066800" cy="1828800"/>
          </a:xfrm>
          <a:prstGeom prst="downArrow">
            <a:avLst>
              <a:gd name="adj1" fmla="val 25035"/>
              <a:gd name="adj2" fmla="val 59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55854" y="6301666"/>
            <a:ext cx="609600" cy="609600"/>
          </a:xfrm>
          <a:prstGeom prst="rect">
            <a:avLst/>
          </a:prstGeom>
        </p:spPr>
      </p:pic>
    </p:spTree>
    <p:extLst>
      <p:ext uri="{BB962C8B-B14F-4D97-AF65-F5344CB8AC3E}">
        <p14:creationId xmlns:p14="http://schemas.microsoft.com/office/powerpoint/2010/main" val="1697739701"/>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3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selections continued</a:t>
            </a:r>
            <a:endParaRPr lang="en-US" dirty="0"/>
          </a:p>
        </p:txBody>
      </p:sp>
      <p:sp>
        <p:nvSpPr>
          <p:cNvPr id="3" name="Content Placeholder 2"/>
          <p:cNvSpPr>
            <a:spLocks noGrp="1"/>
          </p:cNvSpPr>
          <p:nvPr>
            <p:ph idx="1"/>
          </p:nvPr>
        </p:nvSpPr>
        <p:spPr/>
        <p:txBody>
          <a:bodyPr/>
          <a:lstStyle/>
          <a:p>
            <a:r>
              <a:rPr lang="en-US" dirty="0" smtClean="0"/>
              <a:t>When you click on the pencil, the possible selections appear.</a:t>
            </a:r>
          </a:p>
          <a:p>
            <a:r>
              <a:rPr lang="en-US" dirty="0" smtClean="0"/>
              <a:t>As a reminder, core courses require a teacher recommendation in order for you to be able to make that selection.</a:t>
            </a:r>
          </a:p>
          <a:p>
            <a:r>
              <a:rPr lang="en-US" dirty="0" smtClean="0"/>
              <a:t>You must click once on the “Okay” button for each request.</a:t>
            </a:r>
          </a:p>
          <a:p>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57" y="3200400"/>
            <a:ext cx="7806431" cy="274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6507212">
            <a:off x="6971437" y="3116184"/>
            <a:ext cx="1066800" cy="1828800"/>
          </a:xfrm>
          <a:prstGeom prst="downArrow">
            <a:avLst>
              <a:gd name="adj1" fmla="val 25035"/>
              <a:gd name="adj2" fmla="val 59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73988" y="6172200"/>
            <a:ext cx="609600" cy="6096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9055" y="2514600"/>
            <a:ext cx="700088" cy="524390"/>
          </a:xfrm>
          <a:prstGeom prst="rect">
            <a:avLst/>
          </a:prstGeom>
        </p:spPr>
      </p:pic>
    </p:spTree>
    <p:extLst>
      <p:ext uri="{BB962C8B-B14F-4D97-AF65-F5344CB8AC3E}">
        <p14:creationId xmlns:p14="http://schemas.microsoft.com/office/powerpoint/2010/main" val="1629932855"/>
      </p:ext>
    </p:extLst>
  </p:cSld>
  <p:clrMapOvr>
    <a:masterClrMapping/>
  </p:clrMapOvr>
  <p:transition spd="slow">
    <p:pull/>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recommendations</a:t>
            </a:r>
            <a:endParaRPr lang="en-US" dirty="0"/>
          </a:p>
        </p:txBody>
      </p:sp>
      <p:sp>
        <p:nvSpPr>
          <p:cNvPr id="3" name="Content Placeholder 2"/>
          <p:cNvSpPr>
            <a:spLocks noGrp="1"/>
          </p:cNvSpPr>
          <p:nvPr>
            <p:ph idx="1"/>
          </p:nvPr>
        </p:nvSpPr>
        <p:spPr>
          <a:xfrm>
            <a:off x="685800" y="1524000"/>
            <a:ext cx="7772400" cy="3733800"/>
          </a:xfrm>
        </p:spPr>
        <p:txBody>
          <a:bodyPr/>
          <a:lstStyle/>
          <a:p>
            <a:r>
              <a:rPr lang="en-US" dirty="0" smtClean="0"/>
              <a:t>Once you are done, click once on the submit button.</a:t>
            </a:r>
          </a:p>
          <a:p>
            <a:r>
              <a:rPr lang="en-US" dirty="0" smtClean="0"/>
              <a:t>Note: Green checkmarks represent work is done.</a:t>
            </a:r>
          </a:p>
          <a:p>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642" y="2819400"/>
            <a:ext cx="704373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903294"/>
            <a:ext cx="14287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rot="17184818">
            <a:off x="4915742" y="4287730"/>
            <a:ext cx="1066800" cy="1828800"/>
          </a:xfrm>
          <a:prstGeom prst="downArrow">
            <a:avLst>
              <a:gd name="adj1" fmla="val 25035"/>
              <a:gd name="adj2" fmla="val 59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0445" y="6272814"/>
            <a:ext cx="609600" cy="609600"/>
          </a:xfrm>
          <a:prstGeom prst="rect">
            <a:avLst/>
          </a:prstGeom>
        </p:spPr>
      </p:pic>
    </p:spTree>
    <p:extLst>
      <p:ext uri="{BB962C8B-B14F-4D97-AF65-F5344CB8AC3E}">
        <p14:creationId xmlns:p14="http://schemas.microsoft.com/office/powerpoint/2010/main" val="3600605854"/>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6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View Requests</a:t>
            </a:r>
            <a:endParaRPr lang="en-US" dirty="0"/>
          </a:p>
        </p:txBody>
      </p:sp>
      <p:sp>
        <p:nvSpPr>
          <p:cNvPr id="3" name="Content Placeholder 2"/>
          <p:cNvSpPr>
            <a:spLocks noGrp="1"/>
          </p:cNvSpPr>
          <p:nvPr>
            <p:ph idx="1"/>
          </p:nvPr>
        </p:nvSpPr>
        <p:spPr/>
        <p:txBody>
          <a:bodyPr/>
          <a:lstStyle/>
          <a:p>
            <a:r>
              <a:rPr lang="en-US" dirty="0" smtClean="0"/>
              <a:t>Once you have submitted the selections, you can view the students requests.</a:t>
            </a:r>
          </a:p>
          <a:p>
            <a:r>
              <a:rPr lang="en-US" dirty="0" smtClean="0"/>
              <a:t>These can be printed by clicking on the “Print” icon located at the top right section of the window.</a:t>
            </a:r>
            <a:endParaRPr lang="en-US" dirty="0"/>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82" y="3657600"/>
            <a:ext cx="72866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857500"/>
            <a:ext cx="2762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rot="14825096">
            <a:off x="5448527" y="2516819"/>
            <a:ext cx="1066800" cy="1828800"/>
          </a:xfrm>
          <a:prstGeom prst="downArrow">
            <a:avLst>
              <a:gd name="adj1" fmla="val 25035"/>
              <a:gd name="adj2" fmla="val 59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63631" y="6248400"/>
            <a:ext cx="609600" cy="609600"/>
          </a:xfrm>
          <a:prstGeom prst="rect">
            <a:avLst/>
          </a:prstGeom>
        </p:spPr>
      </p:pic>
      <p:sp>
        <p:nvSpPr>
          <p:cNvPr id="5" name="TextBox 4"/>
          <p:cNvSpPr txBox="1"/>
          <p:nvPr/>
        </p:nvSpPr>
        <p:spPr>
          <a:xfrm>
            <a:off x="685799" y="3124200"/>
            <a:ext cx="3074625" cy="369332"/>
          </a:xfrm>
          <a:prstGeom prst="rect">
            <a:avLst/>
          </a:prstGeom>
          <a:noFill/>
        </p:spPr>
        <p:txBody>
          <a:bodyPr wrap="square" rtlCol="0">
            <a:spAutoFit/>
          </a:bodyPr>
          <a:lstStyle/>
          <a:p>
            <a:r>
              <a:rPr lang="en-US" dirty="0" smtClean="0"/>
              <a:t>2018 </a:t>
            </a:r>
            <a:r>
              <a:rPr lang="en-US" dirty="0" smtClean="0"/>
              <a:t>– </a:t>
            </a:r>
            <a:r>
              <a:rPr lang="en-US" dirty="0" smtClean="0"/>
              <a:t>2019 </a:t>
            </a:r>
            <a:r>
              <a:rPr lang="en-US" dirty="0" smtClean="0"/>
              <a:t>Course Requests</a:t>
            </a:r>
            <a:endParaRPr lang="en-US" dirty="0"/>
          </a:p>
        </p:txBody>
      </p:sp>
    </p:spTree>
    <p:extLst>
      <p:ext uri="{BB962C8B-B14F-4D97-AF65-F5344CB8AC3E}">
        <p14:creationId xmlns:p14="http://schemas.microsoft.com/office/powerpoint/2010/main" val="5743324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41" fill="hold"/>
                                        <p:tgtEl>
                                          <p:spTgt spid="4"/>
                                        </p:tgtEl>
                                      </p:cBhvr>
                                    </p:cmd>
                                  </p:childTnLst>
                                </p:cTn>
                              </p:par>
                            </p:childTnLst>
                          </p:cTn>
                        </p:par>
                      </p:childTnLst>
                    </p:cTn>
                  </p:par>
                </p:childTnLst>
              </p:cTn>
              <p:nextCondLst>
                <p:cond evt="onClick" delay="0">
                  <p:tgtEl>
                    <p:spTgt spid="4"/>
                  </p:tgtEl>
                </p:cond>
              </p:nextCondLst>
            </p:seq>
            <p:audio>
              <p:cMediaNode vol="80000" mute="1">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pPr algn="ctr"/>
            <a:r>
              <a:rPr lang="en-US" dirty="0" smtClean="0"/>
              <a:t>Steps for completing course requests</a:t>
            </a:r>
            <a:endParaRPr lang="en-US" dirty="0"/>
          </a:p>
        </p:txBody>
      </p:sp>
      <p:sp>
        <p:nvSpPr>
          <p:cNvPr id="9" name="Content Placeholder 2"/>
          <p:cNvSpPr txBox="1">
            <a:spLocks/>
          </p:cNvSpPr>
          <p:nvPr/>
        </p:nvSpPr>
        <p:spPr>
          <a:xfrm>
            <a:off x="609600" y="1447800"/>
            <a:ext cx="7772400" cy="3733800"/>
          </a:xfrm>
          <a:prstGeom prst="rect">
            <a:avLst/>
          </a:prstGeom>
        </p:spPr>
        <p:txBody>
          <a:bodyPr vert="horz" lIns="0" tIns="45720" rIns="0" bIns="45720" rtlCol="0">
            <a:normAutofit fontScale="85000" lnSpcReduction="20000"/>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Font typeface="Wingdings 3" pitchFamily="18" charset="2"/>
              <a:buNone/>
            </a:pPr>
            <a:endParaRPr lang="en-US" dirty="0" smtClean="0"/>
          </a:p>
          <a:p>
            <a:r>
              <a:rPr lang="en-US" dirty="0" smtClean="0"/>
              <a:t>Parents must login to PowerSchool Parent Portal and create an account.</a:t>
            </a:r>
          </a:p>
          <a:p>
            <a:r>
              <a:rPr lang="en-US" dirty="0" smtClean="0"/>
              <a:t>Parents will not have access until the parent window, which is February </a:t>
            </a:r>
            <a:r>
              <a:rPr lang="en-US" dirty="0" smtClean="0"/>
              <a:t>5</a:t>
            </a:r>
            <a:r>
              <a:rPr lang="en-US" dirty="0" smtClean="0"/>
              <a:t>-16.  </a:t>
            </a:r>
            <a:r>
              <a:rPr lang="en-US" dirty="0" smtClean="0"/>
              <a:t>Starting the </a:t>
            </a:r>
            <a:r>
              <a:rPr lang="en-US" dirty="0" smtClean="0"/>
              <a:t>17</a:t>
            </a:r>
            <a:r>
              <a:rPr lang="en-US" baseline="30000" dirty="0" smtClean="0"/>
              <a:t>th</a:t>
            </a:r>
            <a:r>
              <a:rPr lang="en-US" dirty="0" smtClean="0"/>
              <a:t>, you will no longer have access.</a:t>
            </a:r>
          </a:p>
          <a:p>
            <a:r>
              <a:rPr lang="en-US" dirty="0" smtClean="0"/>
              <a:t>Website address for Portal: </a:t>
            </a:r>
            <a:r>
              <a:rPr lang="en-US" dirty="0" smtClean="0">
                <a:hlinkClick r:id="rId2"/>
              </a:rPr>
              <a:t>https://sis.henrico.k12.va.us/public/home.html</a:t>
            </a:r>
            <a:endParaRPr lang="en-US" dirty="0" smtClean="0"/>
          </a:p>
          <a:p>
            <a:r>
              <a:rPr lang="en-US" dirty="0" smtClean="0"/>
              <a:t>The following information will be required in order to complete your account creation:</a:t>
            </a:r>
          </a:p>
          <a:p>
            <a:pPr lvl="1"/>
            <a:r>
              <a:rPr lang="en-US" dirty="0" smtClean="0"/>
              <a:t>You must have an email address for setup</a:t>
            </a:r>
          </a:p>
          <a:p>
            <a:pPr lvl="1"/>
            <a:r>
              <a:rPr lang="en-US" dirty="0" smtClean="0"/>
              <a:t>You will be required to setup a password</a:t>
            </a:r>
          </a:p>
          <a:p>
            <a:pPr lvl="1"/>
            <a:r>
              <a:rPr lang="en-US" dirty="0" smtClean="0"/>
              <a:t>Child’s name (First Name, Last Name)</a:t>
            </a:r>
          </a:p>
          <a:p>
            <a:pPr lvl="1"/>
            <a:r>
              <a:rPr lang="en-US" dirty="0" smtClean="0"/>
              <a:t>Student ID, which is Access ID in PowerSchool (If you do not have your child’s student id, please look at any personal documents from the school that may contain that information or you will need to visit your child’s school to obtain that information)</a:t>
            </a:r>
          </a:p>
          <a:p>
            <a:pPr lvl="1"/>
            <a:r>
              <a:rPr lang="en-US" dirty="0" smtClean="0"/>
              <a:t>Student DOB, which is Access Password in PowerSchool (Format - YYYYMMDD)</a:t>
            </a:r>
          </a:p>
          <a:p>
            <a:pPr marL="468630" lvl="1" indent="0">
              <a:buFont typeface="Wingdings 3" pitchFamily="18" charset="2"/>
              <a:buNone/>
            </a:pPr>
            <a:endParaRPr lang="en-US" dirty="0" smtClean="0"/>
          </a:p>
          <a:p>
            <a:endParaRPr lang="en-US" dirty="0"/>
          </a:p>
        </p:txBody>
      </p:sp>
    </p:spTree>
    <p:extLst>
      <p:ext uri="{BB962C8B-B14F-4D97-AF65-F5344CB8AC3E}">
        <p14:creationId xmlns:p14="http://schemas.microsoft.com/office/powerpoint/2010/main" val="96253084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Sample account creation</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3686175" cy="398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95800" y="1447800"/>
            <a:ext cx="4267200" cy="1477328"/>
          </a:xfrm>
          <a:prstGeom prst="rect">
            <a:avLst/>
          </a:prstGeom>
          <a:noFill/>
        </p:spPr>
        <p:txBody>
          <a:bodyPr wrap="square" rtlCol="0">
            <a:spAutoFit/>
          </a:bodyPr>
          <a:lstStyle/>
          <a:p>
            <a:r>
              <a:rPr lang="en-US" b="1" u="sng" dirty="0" smtClean="0"/>
              <a:t>First step is to Create an Account</a:t>
            </a:r>
          </a:p>
          <a:p>
            <a:endParaRPr lang="en-US" dirty="0" smtClean="0"/>
          </a:p>
          <a:p>
            <a:pPr marL="285750" indent="-285750">
              <a:buFont typeface="Arial" pitchFamily="34" charset="0"/>
              <a:buChar char="•"/>
            </a:pPr>
            <a:r>
              <a:rPr lang="en-US" dirty="0" smtClean="0"/>
              <a:t>Click once on the “Create Account” button.</a:t>
            </a:r>
          </a:p>
          <a:p>
            <a:pPr marL="285750" indent="-285750">
              <a:buFont typeface="Arial" pitchFamily="34" charset="0"/>
              <a:buChar char="•"/>
            </a:pPr>
            <a:r>
              <a:rPr lang="en-US" dirty="0" smtClean="0"/>
              <a:t>This will activate the setup screen.</a:t>
            </a:r>
            <a:endParaRPr lang="en-US" dirty="0"/>
          </a:p>
        </p:txBody>
      </p:sp>
      <p:sp>
        <p:nvSpPr>
          <p:cNvPr id="5" name="Down Arrow 4"/>
          <p:cNvSpPr/>
          <p:nvPr/>
        </p:nvSpPr>
        <p:spPr>
          <a:xfrm rot="3108413">
            <a:off x="4390414" y="3098590"/>
            <a:ext cx="1066800" cy="1828800"/>
          </a:xfrm>
          <a:prstGeom prst="downArrow">
            <a:avLst>
              <a:gd name="adj1" fmla="val 25035"/>
              <a:gd name="adj2" fmla="val 59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8200" y="6218808"/>
            <a:ext cx="609600" cy="609600"/>
          </a:xfrm>
          <a:prstGeom prst="rect">
            <a:avLst/>
          </a:prstGeom>
        </p:spPr>
      </p:pic>
    </p:spTree>
    <p:extLst>
      <p:ext uri="{BB962C8B-B14F-4D97-AF65-F5344CB8AC3E}">
        <p14:creationId xmlns:p14="http://schemas.microsoft.com/office/powerpoint/2010/main" val="115563063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3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Create parent account</a:t>
            </a:r>
            <a:endParaRPr lang="en-US" dirty="0"/>
          </a:p>
        </p:txBody>
      </p:sp>
      <p:sp>
        <p:nvSpPr>
          <p:cNvPr id="4" name="TextBox 3"/>
          <p:cNvSpPr txBox="1"/>
          <p:nvPr/>
        </p:nvSpPr>
        <p:spPr>
          <a:xfrm>
            <a:off x="5009201" y="1143000"/>
            <a:ext cx="4267200" cy="5355312"/>
          </a:xfrm>
          <a:prstGeom prst="rect">
            <a:avLst/>
          </a:prstGeom>
          <a:noFill/>
        </p:spPr>
        <p:txBody>
          <a:bodyPr wrap="square" rtlCol="0">
            <a:spAutoFit/>
          </a:bodyPr>
          <a:lstStyle/>
          <a:p>
            <a:r>
              <a:rPr lang="en-US" b="1" u="sng" dirty="0" smtClean="0"/>
              <a:t>Second step is to complete the account setup process</a:t>
            </a:r>
          </a:p>
          <a:p>
            <a:endParaRPr lang="en-US" dirty="0" smtClean="0"/>
          </a:p>
          <a:p>
            <a:endParaRPr lang="en-US" dirty="0"/>
          </a:p>
          <a:p>
            <a:endParaRPr lang="en-US" dirty="0" smtClean="0"/>
          </a:p>
          <a:p>
            <a:endParaRPr lang="en-US" dirty="0"/>
          </a:p>
          <a:p>
            <a:endParaRPr lang="en-US" dirty="0" smtClean="0"/>
          </a:p>
          <a:p>
            <a:pPr marL="285750" indent="-285750">
              <a:buFont typeface="Arial" pitchFamily="34" charset="0"/>
              <a:buChar char="•"/>
            </a:pPr>
            <a:r>
              <a:rPr lang="en-US" dirty="0" smtClean="0"/>
              <a:t>Must enter the following information in the top half of the screen:</a:t>
            </a:r>
          </a:p>
          <a:p>
            <a:pPr marL="742950" lvl="1" indent="-285750">
              <a:buFont typeface="Arial" pitchFamily="34" charset="0"/>
              <a:buChar char="•"/>
            </a:pPr>
            <a:r>
              <a:rPr lang="en-US" dirty="0"/>
              <a:t>P</a:t>
            </a:r>
            <a:r>
              <a:rPr lang="en-US" dirty="0" smtClean="0"/>
              <a:t>arent first name</a:t>
            </a:r>
          </a:p>
          <a:p>
            <a:pPr marL="742950" lvl="1" indent="-285750">
              <a:buFont typeface="Arial" pitchFamily="34" charset="0"/>
              <a:buChar char="•"/>
            </a:pPr>
            <a:r>
              <a:rPr lang="en-US" dirty="0"/>
              <a:t>P</a:t>
            </a:r>
            <a:r>
              <a:rPr lang="en-US" dirty="0" smtClean="0"/>
              <a:t>arent last name</a:t>
            </a:r>
          </a:p>
          <a:p>
            <a:pPr marL="742950" lvl="1" indent="-285750">
              <a:buFont typeface="Arial" pitchFamily="34" charset="0"/>
              <a:buChar char="•"/>
            </a:pPr>
            <a:r>
              <a:rPr lang="en-US" dirty="0"/>
              <a:t>E</a:t>
            </a:r>
            <a:r>
              <a:rPr lang="en-US" dirty="0" smtClean="0"/>
              <a:t>mail address</a:t>
            </a:r>
          </a:p>
          <a:p>
            <a:pPr marL="742950" lvl="1" indent="-285750">
              <a:buFont typeface="Arial" pitchFamily="34" charset="0"/>
              <a:buChar char="•"/>
            </a:pPr>
            <a:r>
              <a:rPr lang="en-US" dirty="0"/>
              <a:t>D</a:t>
            </a:r>
            <a:r>
              <a:rPr lang="en-US" dirty="0" smtClean="0"/>
              <a:t>esired username</a:t>
            </a:r>
          </a:p>
          <a:p>
            <a:pPr marL="742950" lvl="1" indent="-285750">
              <a:buFont typeface="Arial" pitchFamily="34" charset="0"/>
              <a:buChar char="•"/>
            </a:pPr>
            <a:r>
              <a:rPr lang="en-US" dirty="0" smtClean="0"/>
              <a:t>Password and re-entry</a:t>
            </a:r>
          </a:p>
          <a:p>
            <a:pPr marL="1200150" lvl="2" indent="-285750">
              <a:buFont typeface="Arial" pitchFamily="34" charset="0"/>
              <a:buChar char="•"/>
            </a:pPr>
            <a:r>
              <a:rPr lang="en-US" dirty="0" smtClean="0"/>
              <a:t>Must follow guidelines for creating a password.</a:t>
            </a:r>
          </a:p>
          <a:p>
            <a:pPr marL="1200150" lvl="2" indent="-285750">
              <a:buFont typeface="Arial" pitchFamily="34" charset="0"/>
              <a:buChar char="•"/>
            </a:pPr>
            <a:r>
              <a:rPr lang="en-US" dirty="0" smtClean="0"/>
              <a:t>Example: M%d0g1987</a:t>
            </a:r>
          </a:p>
          <a:p>
            <a:pPr lvl="1"/>
            <a:endParaRPr lang="en-US" dirty="0" smtClean="0"/>
          </a:p>
          <a:p>
            <a:pPr marL="285750" indent="-285750">
              <a:buFont typeface="Arial" pitchFamily="34" charset="0"/>
              <a:buChar char="•"/>
            </a:pPr>
            <a:endParaRPr lang="en-US" dirty="0"/>
          </a:p>
        </p:txBody>
      </p:sp>
      <p:sp>
        <p:nvSpPr>
          <p:cNvPr id="5" name="Down Arrow 4"/>
          <p:cNvSpPr/>
          <p:nvPr/>
        </p:nvSpPr>
        <p:spPr>
          <a:xfrm rot="5400000">
            <a:off x="5782514" y="1615794"/>
            <a:ext cx="1066800" cy="1828800"/>
          </a:xfrm>
          <a:prstGeom prst="downArrow">
            <a:avLst>
              <a:gd name="adj1" fmla="val 25035"/>
              <a:gd name="adj2" fmla="val 59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88" y="1143000"/>
            <a:ext cx="4362261"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250619"/>
            <a:ext cx="609600" cy="609600"/>
          </a:xfrm>
          <a:prstGeom prst="rect">
            <a:avLst/>
          </a:prstGeom>
        </p:spPr>
      </p:pic>
    </p:spTree>
    <p:extLst>
      <p:ext uri="{BB962C8B-B14F-4D97-AF65-F5344CB8AC3E}">
        <p14:creationId xmlns:p14="http://schemas.microsoft.com/office/powerpoint/2010/main" val="2507083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8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Link students  to account</a:t>
            </a:r>
            <a:endParaRPr lang="en-US" dirty="0"/>
          </a:p>
        </p:txBody>
      </p:sp>
      <p:sp>
        <p:nvSpPr>
          <p:cNvPr id="4" name="TextBox 3"/>
          <p:cNvSpPr txBox="1"/>
          <p:nvPr/>
        </p:nvSpPr>
        <p:spPr>
          <a:xfrm>
            <a:off x="4876800" y="1091479"/>
            <a:ext cx="4267200" cy="4247317"/>
          </a:xfrm>
          <a:prstGeom prst="rect">
            <a:avLst/>
          </a:prstGeom>
          <a:noFill/>
        </p:spPr>
        <p:txBody>
          <a:bodyPr wrap="square" rtlCol="0">
            <a:spAutoFit/>
          </a:bodyPr>
          <a:lstStyle/>
          <a:p>
            <a:r>
              <a:rPr lang="en-US" b="1" u="sng" dirty="0" smtClean="0"/>
              <a:t>Third step is to complete the “Link Students to Account” process</a:t>
            </a:r>
            <a:endParaRPr lang="en-US" b="1" u="sng" dirty="0"/>
          </a:p>
          <a:p>
            <a:endParaRPr lang="en-US" b="1" u="sng" dirty="0"/>
          </a:p>
          <a:p>
            <a:r>
              <a:rPr lang="en-US" dirty="0" smtClean="0"/>
              <a:t>Must enter the following information:</a:t>
            </a:r>
          </a:p>
          <a:p>
            <a:pPr marL="285750" indent="-285750">
              <a:buFont typeface="Arial" pitchFamily="34" charset="0"/>
              <a:buChar char="•"/>
            </a:pPr>
            <a:r>
              <a:rPr lang="en-US" dirty="0" smtClean="0"/>
              <a:t>Student name (first name last name)</a:t>
            </a:r>
          </a:p>
          <a:p>
            <a:pPr marL="285750" indent="-285750">
              <a:buFont typeface="Arial" pitchFamily="34" charset="0"/>
              <a:buChar char="•"/>
            </a:pPr>
            <a:r>
              <a:rPr lang="en-US" dirty="0" smtClean="0"/>
              <a:t>Access ID which is Student ID</a:t>
            </a:r>
          </a:p>
          <a:p>
            <a:pPr marL="285750" indent="-285750">
              <a:buFont typeface="Arial" pitchFamily="34" charset="0"/>
              <a:buChar char="•"/>
            </a:pPr>
            <a:r>
              <a:rPr lang="en-US" dirty="0" smtClean="0"/>
              <a:t>Access Password which is DOB   (Format - </a:t>
            </a:r>
            <a:r>
              <a:rPr lang="en-US" dirty="0" err="1" smtClean="0"/>
              <a:t>yyyymmdd</a:t>
            </a:r>
            <a:r>
              <a:rPr lang="en-US" dirty="0" smtClean="0"/>
              <a:t>)</a:t>
            </a:r>
          </a:p>
          <a:p>
            <a:pPr marL="285750" indent="-285750">
              <a:buFont typeface="Arial" pitchFamily="34" charset="0"/>
              <a:buChar char="•"/>
            </a:pPr>
            <a:r>
              <a:rPr lang="en-US" dirty="0" smtClean="0"/>
              <a:t>Select your relationship with the student from the dropdown list</a:t>
            </a:r>
          </a:p>
          <a:p>
            <a:pPr marL="285750" indent="-285750">
              <a:buFont typeface="Arial" pitchFamily="34" charset="0"/>
              <a:buChar char="•"/>
            </a:pPr>
            <a:r>
              <a:rPr lang="en-US" dirty="0" smtClean="0"/>
              <a:t>Click once on the Enter button.</a:t>
            </a:r>
          </a:p>
          <a:p>
            <a:endParaRPr lang="en-US" dirty="0" smtClean="0"/>
          </a:p>
          <a:p>
            <a:endParaRPr lang="en-US" dirty="0"/>
          </a:p>
          <a:p>
            <a:endParaRPr lang="en-US" dirty="0" smtClean="0"/>
          </a:p>
          <a:p>
            <a:pPr marL="285750" indent="-285750">
              <a:buFont typeface="Arial" pitchFamily="34" charset="0"/>
              <a:buChar char="•"/>
            </a:pPr>
            <a:endParaRPr lang="en-US" dirty="0"/>
          </a:p>
        </p:txBody>
      </p:sp>
      <p:sp>
        <p:nvSpPr>
          <p:cNvPr id="5" name="Down Arrow 4"/>
          <p:cNvSpPr/>
          <p:nvPr/>
        </p:nvSpPr>
        <p:spPr>
          <a:xfrm rot="6507212">
            <a:off x="5379621" y="4072012"/>
            <a:ext cx="1066800" cy="1828800"/>
          </a:xfrm>
          <a:prstGeom prst="downArrow">
            <a:avLst>
              <a:gd name="adj1" fmla="val 25035"/>
              <a:gd name="adj2" fmla="val 59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4472126" cy="348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8200" y="6248400"/>
            <a:ext cx="609600" cy="609600"/>
          </a:xfrm>
          <a:prstGeom prst="rect">
            <a:avLst/>
          </a:prstGeom>
        </p:spPr>
      </p:pic>
    </p:spTree>
    <p:extLst>
      <p:ext uri="{BB962C8B-B14F-4D97-AF65-F5344CB8AC3E}">
        <p14:creationId xmlns:p14="http://schemas.microsoft.com/office/powerpoint/2010/main" val="13230970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0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Successful Setup!</a:t>
            </a:r>
            <a:endParaRPr lang="en-US" dirty="0"/>
          </a:p>
        </p:txBody>
      </p:sp>
      <p:sp>
        <p:nvSpPr>
          <p:cNvPr id="3" name="Content Placeholder 2"/>
          <p:cNvSpPr>
            <a:spLocks noGrp="1"/>
          </p:cNvSpPr>
          <p:nvPr>
            <p:ph idx="1"/>
          </p:nvPr>
        </p:nvSpPr>
        <p:spPr>
          <a:xfrm>
            <a:off x="762000" y="1295400"/>
            <a:ext cx="7772400" cy="3733800"/>
          </a:xfrm>
        </p:spPr>
        <p:txBody>
          <a:bodyPr/>
          <a:lstStyle/>
          <a:p>
            <a:r>
              <a:rPr lang="en-US" dirty="0" smtClean="0"/>
              <a:t>You know you have successfully setup your parent account when you receive the following screen.</a:t>
            </a:r>
          </a:p>
          <a:p>
            <a:endParaRPr lang="en-US" dirty="0"/>
          </a:p>
          <a:p>
            <a:endParaRPr lang="en-US" dirty="0" smtClean="0"/>
          </a:p>
          <a:p>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057" y="2252721"/>
            <a:ext cx="5734050" cy="30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050682" y="2743200"/>
            <a:ext cx="3352800" cy="571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3055247">
            <a:off x="6704397" y="1600097"/>
            <a:ext cx="1066800" cy="1828800"/>
          </a:xfrm>
          <a:prstGeom prst="downArrow">
            <a:avLst>
              <a:gd name="adj1" fmla="val 25035"/>
              <a:gd name="adj2" fmla="val 59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56493342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7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Login to parent portal</a:t>
            </a:r>
            <a:endParaRPr lang="en-US" dirty="0"/>
          </a:p>
        </p:txBody>
      </p:sp>
      <p:sp>
        <p:nvSpPr>
          <p:cNvPr id="3" name="Content Placeholder 2"/>
          <p:cNvSpPr>
            <a:spLocks noGrp="1"/>
          </p:cNvSpPr>
          <p:nvPr>
            <p:ph idx="1"/>
          </p:nvPr>
        </p:nvSpPr>
        <p:spPr>
          <a:xfrm>
            <a:off x="838200" y="1669742"/>
            <a:ext cx="7772400" cy="3733800"/>
          </a:xfrm>
        </p:spPr>
        <p:txBody>
          <a:bodyPr/>
          <a:lstStyle/>
          <a:p>
            <a:r>
              <a:rPr lang="en-US" dirty="0" smtClean="0"/>
              <a:t>Enter the user id and password that you created during setup to access your student’s screen.</a:t>
            </a:r>
          </a:p>
          <a:p>
            <a:endParaRPr lang="en-US" dirty="0" smtClean="0"/>
          </a:p>
          <a:p>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707" y="2514600"/>
            <a:ext cx="373269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6507212">
            <a:off x="6903623" y="3310013"/>
            <a:ext cx="1066800" cy="1828800"/>
          </a:xfrm>
          <a:prstGeom prst="downArrow">
            <a:avLst>
              <a:gd name="adj1" fmla="val 25035"/>
              <a:gd name="adj2" fmla="val 59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99879" y="6248400"/>
            <a:ext cx="609600" cy="609600"/>
          </a:xfrm>
          <a:prstGeom prst="rect">
            <a:avLst/>
          </a:prstGeom>
        </p:spPr>
      </p:pic>
    </p:spTree>
    <p:extLst>
      <p:ext uri="{BB962C8B-B14F-4D97-AF65-F5344CB8AC3E}">
        <p14:creationId xmlns:p14="http://schemas.microsoft.com/office/powerpoint/2010/main" val="29084102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1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 Registration</a:t>
            </a:r>
            <a:endParaRPr lang="en-US" dirty="0"/>
          </a:p>
        </p:txBody>
      </p:sp>
      <p:sp>
        <p:nvSpPr>
          <p:cNvPr id="3" name="Content Placeholder 2"/>
          <p:cNvSpPr>
            <a:spLocks noGrp="1"/>
          </p:cNvSpPr>
          <p:nvPr>
            <p:ph idx="1"/>
          </p:nvPr>
        </p:nvSpPr>
        <p:spPr/>
        <p:txBody>
          <a:bodyPr/>
          <a:lstStyle/>
          <a:p>
            <a:r>
              <a:rPr lang="en-US" dirty="0" smtClean="0"/>
              <a:t>Click on the Class Registration Icon located on the left.</a:t>
            </a:r>
          </a:p>
          <a:p>
            <a:endParaRPr lang="en-US" dirty="0"/>
          </a:p>
          <a:p>
            <a:endParaRPr lang="en-US" dirty="0" smtClean="0"/>
          </a:p>
          <a:p>
            <a:endParaRPr lang="en-US" dirty="0"/>
          </a:p>
          <a:p>
            <a:endParaRPr lang="en-US" dirty="0" smtClean="0"/>
          </a:p>
          <a:p>
            <a:r>
              <a:rPr lang="en-US" dirty="0" smtClean="0"/>
              <a:t>This will reveal the student screen and access to make selections.</a:t>
            </a: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55545"/>
            <a:ext cx="2488405"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6007688">
            <a:off x="4770022" y="1722145"/>
            <a:ext cx="1066800" cy="1828800"/>
          </a:xfrm>
          <a:prstGeom prst="downArrow">
            <a:avLst>
              <a:gd name="adj1" fmla="val 25035"/>
              <a:gd name="adj2" fmla="val 59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86313" y="6248400"/>
            <a:ext cx="609600" cy="609600"/>
          </a:xfrm>
          <a:prstGeom prst="rect">
            <a:avLst/>
          </a:prstGeom>
        </p:spPr>
      </p:pic>
    </p:spTree>
    <p:extLst>
      <p:ext uri="{BB962C8B-B14F-4D97-AF65-F5344CB8AC3E}">
        <p14:creationId xmlns:p14="http://schemas.microsoft.com/office/powerpoint/2010/main" val="15767217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5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than one student</a:t>
            </a:r>
            <a:endParaRPr lang="en-US" dirty="0"/>
          </a:p>
        </p:txBody>
      </p:sp>
      <p:sp>
        <p:nvSpPr>
          <p:cNvPr id="3" name="Content Placeholder 2"/>
          <p:cNvSpPr>
            <a:spLocks noGrp="1"/>
          </p:cNvSpPr>
          <p:nvPr>
            <p:ph idx="1"/>
          </p:nvPr>
        </p:nvSpPr>
        <p:spPr/>
        <p:txBody>
          <a:bodyPr/>
          <a:lstStyle/>
          <a:p>
            <a:r>
              <a:rPr lang="en-US" dirty="0" smtClean="0"/>
              <a:t>If you have more than one student to complete, you will see the student names listed at the top left of the screen.</a:t>
            </a:r>
          </a:p>
          <a:p>
            <a:r>
              <a:rPr lang="en-US" dirty="0" smtClean="0"/>
              <a:t>Simply click on the student you wish to work with and the screen will refresh.</a:t>
            </a:r>
            <a:endParaRPr lang="en-US"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124200"/>
            <a:ext cx="3438674"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14825096">
            <a:off x="1507127" y="3209542"/>
            <a:ext cx="1066800" cy="1828800"/>
          </a:xfrm>
          <a:prstGeom prst="downArrow">
            <a:avLst>
              <a:gd name="adj1" fmla="val 25035"/>
              <a:gd name="adj2" fmla="val 59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8200" y="6277252"/>
            <a:ext cx="609600" cy="609600"/>
          </a:xfrm>
          <a:prstGeom prst="rect">
            <a:avLst/>
          </a:prstGeom>
        </p:spPr>
      </p:pic>
    </p:spTree>
    <p:extLst>
      <p:ext uri="{BB962C8B-B14F-4D97-AF65-F5344CB8AC3E}">
        <p14:creationId xmlns:p14="http://schemas.microsoft.com/office/powerpoint/2010/main" val="6819505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5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owerSchool  and Course Selections The Parent Experience &amp;quot;&quot;/&gt;&lt;property id=&quot;20307&quot; value=&quot;256&quot;/&gt;&lt;/object&gt;&lt;object type=&quot;3&quot; unique_id=&quot;10005&quot;&gt;&lt;property id=&quot;20148&quot; value=&quot;5&quot;/&gt;&lt;property id=&quot;20300&quot; value=&quot;Slide 2 - &amp;quot;Steps for completing course requests&amp;quot;&quot;/&gt;&lt;property id=&quot;20307&quot; value=&quot;257&quot;/&gt;&lt;/object&gt;&lt;object type=&quot;3&quot; unique_id=&quot;10038&quot;&gt;&lt;property id=&quot;20148&quot; value=&quot;5&quot;/&gt;&lt;property id=&quot;20300&quot; value=&quot;Slide 3 - &amp;quot;Sample account creation&amp;quot;&quot;/&gt;&lt;property id=&quot;20307&quot; value=&quot;258&quot;/&gt;&lt;/object&gt;&lt;object type=&quot;3&quot; unique_id=&quot;10039&quot;&gt;&lt;property id=&quot;20148&quot; value=&quot;5&quot;/&gt;&lt;property id=&quot;20300&quot; value=&quot;Slide 4 - &amp;quot;Create parent account&amp;quot;&quot;/&gt;&lt;property id=&quot;20307&quot; value=&quot;259&quot;/&gt;&lt;/object&gt;&lt;object type=&quot;3&quot; unique_id=&quot;10101&quot;&gt;&lt;property id=&quot;20148&quot; value=&quot;5&quot;/&gt;&lt;property id=&quot;20300&quot; value=&quot;Slide 5 - &amp;quot;Link students  to account&amp;quot;&quot;/&gt;&lt;property id=&quot;20307&quot; value=&quot;261&quot;/&gt;&lt;/object&gt;&lt;object type=&quot;3&quot; unique_id=&quot;10102&quot;&gt;&lt;property id=&quot;20148&quot; value=&quot;5&quot;/&gt;&lt;property id=&quot;20300&quot; value=&quot;Slide 6 - &amp;quot;Successful Setup!&amp;quot;&quot;/&gt;&lt;property id=&quot;20307&quot; value=&quot;262&quot;/&gt;&lt;/object&gt;&lt;object type=&quot;3&quot; unique_id=&quot;10144&quot;&gt;&lt;property id=&quot;20148&quot; value=&quot;5&quot;/&gt;&lt;property id=&quot;20300&quot; value=&quot;Slide 7 - &amp;quot;Login to parent portal&amp;quot;&quot;/&gt;&lt;property id=&quot;20307&quot; value=&quot;263&quot;/&gt;&lt;/object&gt;&lt;object type=&quot;3&quot; unique_id=&quot;10208&quot;&gt;&lt;property id=&quot;20148&quot; value=&quot;5&quot;/&gt;&lt;property id=&quot;20300&quot; value=&quot;Slide 10 - &amp;quot;How to make selections&amp;quot;&quot;/&gt;&lt;property id=&quot;20307&quot; value=&quot;264&quot;/&gt;&lt;/object&gt;&lt;object type=&quot;3&quot; unique_id=&quot;10209&quot;&gt;&lt;property id=&quot;20148&quot; value=&quot;5&quot;/&gt;&lt;property id=&quot;20300&quot; value=&quot;Slide 11 - &amp;quot;Making selections continued&amp;quot;&quot;/&gt;&lt;property id=&quot;20307&quot; value=&quot;265&quot;/&gt;&lt;/object&gt;&lt;object type=&quot;3&quot; unique_id=&quot;10210&quot;&gt;&lt;property id=&quot;20148&quot; value=&quot;5&quot;/&gt;&lt;property id=&quot;20300&quot; value=&quot;Slide 12 - &amp;quot;Completing recommendations&amp;quot;&quot;/&gt;&lt;property id=&quot;20307&quot; value=&quot;266&quot;/&gt;&lt;/object&gt;&lt;object type=&quot;3&quot; unique_id=&quot;10271&quot;&gt;&lt;property id=&quot;20148&quot; value=&quot;5&quot;/&gt;&lt;property id=&quot;20300&quot; value=&quot;Slide 13 - &amp;quot;View Requests&amp;quot;&quot;/&gt;&lt;property id=&quot;20307&quot; value=&quot;267&quot;/&gt;&lt;/object&gt;&lt;object type=&quot;3&quot; unique_id=&quot;10324&quot;&gt;&lt;property id=&quot;20148&quot; value=&quot;5&quot;/&gt;&lt;property id=&quot;20300&quot; value=&quot;Slide 8 - &amp;quot;Class Registration&amp;quot;&quot;/&gt;&lt;property id=&quot;20307&quot; value=&quot;268&quot;/&gt;&lt;/object&gt;&lt;object type=&quot;3&quot; unique_id=&quot;10325&quot;&gt;&lt;property id=&quot;20148&quot; value=&quot;5&quot;/&gt;&lt;property id=&quot;20300&quot; value=&quot;Slide 9 - &amp;quot;More than one student&amp;quot;&quot;/&gt;&lt;property id=&quot;20307&quot; value=&quot;269&quot;/&gt;&lt;/object&gt;&lt;/object&gt;&lt;/object&gt;&lt;/database&gt;"/>
  <p:tag name="SECTOMILLISECCONVERTED" val="1"/>
</p:tagLst>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362</TotalTime>
  <Words>580</Words>
  <Application>Microsoft Office PowerPoint</Application>
  <PresentationFormat>On-screen Show (4:3)</PresentationFormat>
  <Paragraphs>75</Paragraphs>
  <Slides>13</Slides>
  <Notes>0</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Gill Sans MT</vt:lpstr>
      <vt:lpstr>Wingdings 3</vt:lpstr>
      <vt:lpstr>Urban Pop</vt:lpstr>
      <vt:lpstr>PowerSchool  and Course Selections The Parent Experience </vt:lpstr>
      <vt:lpstr>Steps for completing course requests</vt:lpstr>
      <vt:lpstr>Sample account creation</vt:lpstr>
      <vt:lpstr>Create parent account</vt:lpstr>
      <vt:lpstr>Link students  to account</vt:lpstr>
      <vt:lpstr>Successful Setup!</vt:lpstr>
      <vt:lpstr>Login to parent portal</vt:lpstr>
      <vt:lpstr>Class Registration</vt:lpstr>
      <vt:lpstr>More than one student</vt:lpstr>
      <vt:lpstr>How to make selections</vt:lpstr>
      <vt:lpstr>Making selections continued</vt:lpstr>
      <vt:lpstr>Completing recommendations</vt:lpstr>
      <vt:lpstr>View Requests</vt:lpstr>
    </vt:vector>
  </TitlesOfParts>
  <Company>Deploy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PowerSchool  and Course Selections The Parent/Student Experience</dc:title>
  <dc:creator>Wendy T. Martin (wtmartin)</dc:creator>
  <cp:lastModifiedBy>Yolanda W. Hall (ywhall)</cp:lastModifiedBy>
  <cp:revision>35</cp:revision>
  <dcterms:created xsi:type="dcterms:W3CDTF">2014-01-10T14:42:49Z</dcterms:created>
  <dcterms:modified xsi:type="dcterms:W3CDTF">2018-01-16T01:44:36Z</dcterms:modified>
</cp:coreProperties>
</file>