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74" r:id="rId4"/>
    <p:sldId id="275" r:id="rId5"/>
    <p:sldId id="263" r:id="rId6"/>
    <p:sldId id="264" r:id="rId7"/>
    <p:sldId id="266" r:id="rId8"/>
    <p:sldId id="272" r:id="rId9"/>
    <p:sldId id="265" r:id="rId10"/>
    <p:sldId id="279" r:id="rId11"/>
    <p:sldId id="262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C053A-CF5B-46E7-9431-2BD673079CEE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52118-5478-40C4-B248-D3C3E3CD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Policy is posted on IB</a:t>
            </a:r>
            <a:r>
              <a:rPr lang="en-US" baseline="0" dirty="0" smtClean="0"/>
              <a:t> site, turnitin.com, authentic work, malpractice and collusion, consequences, honor pledge</a:t>
            </a:r>
          </a:p>
          <a:p>
            <a:r>
              <a:rPr lang="en-US" baseline="0" dirty="0" smtClean="0"/>
              <a:t>Image taken from website www.scoop.it Articles on Academic Honesty in Higher Ed  http://img.scoop.it/kYz_v9BKk_ha5ZbFA1j3qDl72eJkfbmt4t8yenImKBVvK0kTmF0xjctABnaLJIm9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52118-5478-40C4-B248-D3C3E3CD3F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5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0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8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6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0792B-CF51-42C5-BB75-F6E964D3558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2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181600"/>
            <a:ext cx="8610600" cy="1470025"/>
          </a:xfrm>
        </p:spPr>
        <p:txBody>
          <a:bodyPr>
            <a:noAutofit/>
          </a:bodyPr>
          <a:lstStyle/>
          <a:p>
            <a:r>
              <a:rPr lang="en-US" sz="4700" dirty="0" smtClean="0">
                <a:latin typeface="Cooper Black" pitchFamily="18" charset="0"/>
              </a:rPr>
              <a:t>MYP Parent Info Night</a:t>
            </a:r>
            <a:br>
              <a:rPr lang="en-US" sz="4700" dirty="0" smtClean="0">
                <a:latin typeface="Cooper Black" pitchFamily="18" charset="0"/>
              </a:rPr>
            </a:br>
            <a:r>
              <a:rPr lang="en-US" sz="4700" dirty="0" smtClean="0">
                <a:latin typeface="Cooper Black" pitchFamily="18" charset="0"/>
              </a:rPr>
              <a:t>October 17, 2017</a:t>
            </a:r>
            <a:endParaRPr lang="en-US" sz="47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540" y="1524000"/>
            <a:ext cx="6400800" cy="2667000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Segoe Script" pitchFamily="34" charset="0"/>
              </a:rPr>
              <a:t>Welcome ! </a:t>
            </a:r>
          </a:p>
          <a:p>
            <a:r>
              <a:rPr lang="en-US" sz="3500" b="1" dirty="0" err="1" smtClean="0">
                <a:solidFill>
                  <a:schemeClr val="bg1"/>
                </a:solidFill>
                <a:latin typeface="Segoe Script" pitchFamily="34" charset="0"/>
              </a:rPr>
              <a:t>Bienvenue</a:t>
            </a:r>
            <a:r>
              <a:rPr lang="en-US" sz="3500" b="1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</a:p>
          <a:p>
            <a:r>
              <a:rPr lang="en-US" sz="3500" b="1" dirty="0" err="1" smtClean="0">
                <a:solidFill>
                  <a:schemeClr val="bg1"/>
                </a:solidFill>
                <a:latin typeface="Segoe Script" pitchFamily="34" charset="0"/>
              </a:rPr>
              <a:t>Bienvenidos</a:t>
            </a:r>
            <a:endParaRPr lang="en-US" sz="3500" b="1" dirty="0" smtClean="0">
              <a:solidFill>
                <a:schemeClr val="bg1"/>
              </a:solidFill>
              <a:latin typeface="Segoe Script" pitchFamily="34" charset="0"/>
            </a:endParaRPr>
          </a:p>
          <a:p>
            <a:r>
              <a:rPr lang="en-US" sz="3500" b="1" dirty="0" err="1" smtClean="0">
                <a:solidFill>
                  <a:schemeClr val="bg1"/>
                </a:solidFill>
                <a:latin typeface="Segoe Script" pitchFamily="34" charset="0"/>
              </a:rPr>
              <a:t>Benvenuto</a:t>
            </a:r>
            <a:endParaRPr lang="en-US" sz="3500" b="1" dirty="0" smtClean="0">
              <a:solidFill>
                <a:schemeClr val="bg1"/>
              </a:solidFill>
              <a:latin typeface="Segoe Script" pitchFamily="34" charset="0"/>
            </a:endParaRPr>
          </a:p>
          <a:p>
            <a:r>
              <a:rPr lang="en-US" sz="3500" b="1" dirty="0" err="1" smtClean="0">
                <a:solidFill>
                  <a:schemeClr val="bg1"/>
                </a:solidFill>
                <a:latin typeface="Segoe Script" pitchFamily="34" charset="0"/>
              </a:rPr>
              <a:t>Willkommen</a:t>
            </a:r>
            <a:endParaRPr lang="en-US" sz="3500" b="1" dirty="0" smtClean="0">
              <a:solidFill>
                <a:schemeClr val="bg1"/>
              </a:solidFill>
              <a:latin typeface="Segoe Script" pitchFamily="34" charset="0"/>
            </a:endParaRPr>
          </a:p>
          <a:p>
            <a:r>
              <a:rPr lang="en-US" sz="3500" b="1" dirty="0" err="1" smtClean="0">
                <a:solidFill>
                  <a:schemeClr val="bg1"/>
                </a:solidFill>
                <a:latin typeface="Segoe Script" pitchFamily="34" charset="0"/>
              </a:rPr>
              <a:t>Huān</a:t>
            </a:r>
            <a:r>
              <a:rPr lang="en-US" sz="3500" b="1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en-US" sz="3500" b="1" dirty="0">
                <a:solidFill>
                  <a:schemeClr val="bg1"/>
                </a:solidFill>
                <a:latin typeface="Segoe Script" pitchFamily="34" charset="0"/>
              </a:rPr>
              <a:t>Y</a:t>
            </a:r>
            <a:r>
              <a:rPr lang="en-US" sz="3500" b="1" dirty="0" smtClean="0">
                <a:solidFill>
                  <a:schemeClr val="bg1"/>
                </a:solidFill>
                <a:latin typeface="Segoe Script" pitchFamily="34" charset="0"/>
              </a:rPr>
              <a:t>ing</a:t>
            </a:r>
            <a:endParaRPr lang="en-US" sz="35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026" name="Picture 2" descr="D:\Users\emharper\AppData\Local\Microsoft\Windows\Temporary Internet Files\Content.IE5\1ZHXJIYO\MM90017823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emharper\AppData\Local\Microsoft\Windows\Temporary Internet Files\Content.IE5\W7EV0IA8\MM90017829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5206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emharper\AppData\Local\Microsoft\Windows\Temporary Internet Files\Content.IE5\BPBU74HB\MM90017823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33" y="302079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emharper\AppData\Local\Microsoft\Windows\Temporary Internet Files\Content.IE5\3CJZSJC9\MM90017824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emharper\AppData\Local\Microsoft\Windows\Temporary Internet Files\Content.IE5\6YSKCP34\MM900186587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s\emharper\AppData\Local\Microsoft\Windows\Temporary Internet Files\Content.IE5\3CJZSJC9\MM900178241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37" y="289560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Users\emharper\AppData\Local\Microsoft\Windows\Temporary Internet Files\Content.IE5\1ZHXJIYO\MM900186617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905695"/>
              </p:ext>
            </p:extLst>
          </p:nvPr>
        </p:nvGraphicFramePr>
        <p:xfrm>
          <a:off x="-46952" y="653534"/>
          <a:ext cx="9211734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6857747" imgH="3857489" progId="Acrobat.Document.DC">
                  <p:embed/>
                </p:oleObj>
              </mc:Choice>
              <mc:Fallback>
                <p:oleObj name="Acrobat Document" r:id="rId3" imgW="6857747" imgH="385748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6952" y="653534"/>
                        <a:ext cx="9211734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6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</a:rPr>
              <a:t>Seminar</a:t>
            </a:r>
            <a:endParaRPr lang="en-US" sz="6500" dirty="0">
              <a:solidFill>
                <a:schemeClr val="tx2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Mondays on a rotating schedule</a:t>
            </a:r>
            <a:endParaRPr lang="en-US" dirty="0" smtClean="0">
              <a:latin typeface="+mj-lt"/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Coordinator-led lessons designed around the LP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Instruction on a variety of topics including: “All About IB,” ATL, diversity and acceptance, time management</a:t>
            </a:r>
            <a:endParaRPr lang="en-US" dirty="0">
              <a:latin typeface="+mj-lt"/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Some assignments </a:t>
            </a:r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graded and recorded in different courses</a:t>
            </a:r>
            <a:endParaRPr lang="en-US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8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</a:rPr>
              <a:t>Miscellaneous</a:t>
            </a:r>
            <a:endParaRPr lang="en-US" sz="5500" dirty="0">
              <a:solidFill>
                <a:schemeClr val="tx2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endParaRPr lang="en-US" dirty="0" smtClean="0">
              <a:latin typeface="Segoe Print" pitchFamily="2" charset="0"/>
            </a:endParaRP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The Library is open before/after school for students at 8:15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AE is Tuesday-Friday; </a:t>
            </a:r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40 </a:t>
            </a:r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minutes to study, do homework, get extra help, attend club meetings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Involvement in </a:t>
            </a:r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sports and clubs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Quiet study </a:t>
            </a:r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time at home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Classroom distractions</a:t>
            </a:r>
            <a:endParaRPr lang="en-US" dirty="0" smtClean="0">
              <a:latin typeface="+mj-lt"/>
              <a:ea typeface="Segoe UI" pitchFamily="34" charset="0"/>
              <a:cs typeface="Segoe UI" pitchFamily="34" charset="0"/>
            </a:endParaRPr>
          </a:p>
          <a:p>
            <a:r>
              <a:rPr lang="en-US" i="1" dirty="0" smtClean="0">
                <a:latin typeface="+mj-lt"/>
                <a:ea typeface="Segoe UI" pitchFamily="34" charset="0"/>
                <a:cs typeface="Segoe UI" pitchFamily="34" charset="0"/>
              </a:rPr>
              <a:t>All About IB </a:t>
            </a:r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booklets and MYP General Regulations available on JRT IB website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IB Advisory Council 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11/15, 1/30, 4/17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4686300" cy="4581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421687" cy="136207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Merci  Gracias  Grazie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14600" y="5357813"/>
            <a:ext cx="5257800" cy="150018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Cooper Black" pitchFamily="18" charset="0"/>
              </a:rPr>
              <a:t>DANKESCHÖN</a:t>
            </a:r>
            <a:endParaRPr lang="en-US" sz="4000" dirty="0">
              <a:solidFill>
                <a:schemeClr val="accent1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</a:rPr>
              <a:t>Mission Statement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Kristen ITC" pitchFamily="66" charset="0"/>
              </a:rPr>
              <a:t/>
            </a:r>
            <a:br>
              <a:rPr lang="en-US" dirty="0">
                <a:latin typeface="Kristen ITC" pitchFamily="66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32106"/>
          </a:xfrm>
        </p:spPr>
        <p:txBody>
          <a:bodyPr>
            <a:normAutofit/>
          </a:bodyPr>
          <a:lstStyle/>
          <a:p>
            <a:r>
              <a:rPr lang="en-US" dirty="0">
                <a:latin typeface="Segoe Print" pitchFamily="2" charset="0"/>
              </a:rPr>
              <a:t>The International Baccalaureate Organization aims to develop </a:t>
            </a:r>
            <a:r>
              <a:rPr lang="en-US" b="1" dirty="0">
                <a:latin typeface="Segoe Print" pitchFamily="2" charset="0"/>
              </a:rPr>
              <a:t>inquiring</a:t>
            </a:r>
            <a:r>
              <a:rPr lang="en-US" dirty="0">
                <a:latin typeface="Segoe Print" pitchFamily="2" charset="0"/>
              </a:rPr>
              <a:t>, </a:t>
            </a:r>
            <a:r>
              <a:rPr lang="en-US" b="1" dirty="0">
                <a:latin typeface="Segoe Print" pitchFamily="2" charset="0"/>
              </a:rPr>
              <a:t>knowledgeable</a:t>
            </a:r>
            <a:r>
              <a:rPr lang="en-US" dirty="0">
                <a:latin typeface="Segoe Print" pitchFamily="2" charset="0"/>
              </a:rPr>
              <a:t>, and </a:t>
            </a:r>
            <a:r>
              <a:rPr lang="en-US" b="1" dirty="0">
                <a:latin typeface="Segoe Print" pitchFamily="2" charset="0"/>
              </a:rPr>
              <a:t>caring</a:t>
            </a:r>
            <a:r>
              <a:rPr lang="en-US" dirty="0">
                <a:latin typeface="Segoe Print" pitchFamily="2" charset="0"/>
              </a:rPr>
              <a:t> young people who help to create a better and more peaceful world through intercultural understanding and respect. </a:t>
            </a:r>
            <a:br>
              <a:rPr lang="en-US" dirty="0">
                <a:latin typeface="Segoe Print" pitchFamily="2" charset="0"/>
              </a:rPr>
            </a:br>
            <a:r>
              <a:rPr lang="en-US" dirty="0">
                <a:latin typeface="Segoe Print" pitchFamily="2" charset="0"/>
              </a:rPr>
              <a:t>  To this end the IBO works with schools, governments, and international organizations to develop challenging programs of international education and rigorous assessment.</a:t>
            </a:r>
            <a:br>
              <a:rPr lang="en-US" dirty="0">
                <a:latin typeface="Segoe Print" pitchFamily="2" charset="0"/>
              </a:rPr>
            </a:br>
            <a:r>
              <a:rPr lang="en-US" dirty="0">
                <a:latin typeface="Segoe Print" pitchFamily="2" charset="0"/>
              </a:rPr>
              <a:t>  These programs encourage students across the world to become </a:t>
            </a:r>
            <a:r>
              <a:rPr lang="en-US" b="1" dirty="0">
                <a:latin typeface="Segoe Print" pitchFamily="2" charset="0"/>
              </a:rPr>
              <a:t>active</a:t>
            </a:r>
            <a:r>
              <a:rPr lang="en-US" dirty="0">
                <a:latin typeface="Segoe Print" pitchFamily="2" charset="0"/>
              </a:rPr>
              <a:t>, </a:t>
            </a:r>
            <a:r>
              <a:rPr lang="en-US" b="1" dirty="0">
                <a:latin typeface="Segoe Print" pitchFamily="2" charset="0"/>
              </a:rPr>
              <a:t>compassionate</a:t>
            </a:r>
            <a:r>
              <a:rPr lang="en-US" dirty="0">
                <a:latin typeface="Segoe Print" pitchFamily="2" charset="0"/>
              </a:rPr>
              <a:t> and </a:t>
            </a:r>
            <a:r>
              <a:rPr lang="en-US" b="1" dirty="0">
                <a:latin typeface="Segoe Print" pitchFamily="2" charset="0"/>
              </a:rPr>
              <a:t>lifelong learners </a:t>
            </a:r>
            <a:r>
              <a:rPr lang="en-US" dirty="0">
                <a:latin typeface="Segoe Print" pitchFamily="2" charset="0"/>
              </a:rPr>
              <a:t>who understand that other people, with their differences, can also be right.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513" y="827917"/>
            <a:ext cx="5706351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6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>
                <a:latin typeface="Cooper Black" pitchFamily="18" charset="0"/>
              </a:rPr>
              <a:t>The Program</a:t>
            </a:r>
            <a:endParaRPr lang="en-US" sz="55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4795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</a:rPr>
              <a:t/>
            </a:r>
            <a:br>
              <a:rPr lang="en-US" sz="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</a:rPr>
            </a:br>
            <a:r>
              <a:rPr lang="en-US" sz="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</a:rPr>
              <a:t>MYP Curriculum</a:t>
            </a:r>
            <a:br>
              <a:rPr lang="en-US" sz="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</a:rPr>
            </a:br>
            <a:endParaRPr lang="en-US" sz="5000" dirty="0">
              <a:solidFill>
                <a:schemeClr val="tx2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Grade 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Lang. &amp; Lit: </a:t>
            </a:r>
            <a:r>
              <a:rPr lang="en-US" dirty="0" smtClean="0"/>
              <a:t>English 9</a:t>
            </a:r>
          </a:p>
          <a:p>
            <a:r>
              <a:rPr lang="en-US" b="1" dirty="0" smtClean="0"/>
              <a:t>Language Acquisition--</a:t>
            </a:r>
            <a:r>
              <a:rPr lang="en-US" dirty="0" smtClean="0"/>
              <a:t>MYP French or MYP Spanish </a:t>
            </a:r>
          </a:p>
          <a:p>
            <a:r>
              <a:rPr lang="en-US" b="1" dirty="0" smtClean="0"/>
              <a:t>Mathematics</a:t>
            </a:r>
            <a:r>
              <a:rPr lang="en-US" dirty="0" smtClean="0"/>
              <a:t>—MYP Geometry or MYP Algebra 2</a:t>
            </a:r>
          </a:p>
          <a:p>
            <a:r>
              <a:rPr lang="en-US" b="1" dirty="0" smtClean="0"/>
              <a:t>Sciences</a:t>
            </a:r>
            <a:r>
              <a:rPr lang="en-US" dirty="0" smtClean="0"/>
              <a:t>—MYP Biology</a:t>
            </a:r>
          </a:p>
          <a:p>
            <a:r>
              <a:rPr lang="en-US" b="1" dirty="0" smtClean="0"/>
              <a:t>Ind. &amp; Societies</a:t>
            </a:r>
            <a:r>
              <a:rPr lang="en-US" dirty="0" smtClean="0"/>
              <a:t>—MYP World History &amp; Geography 2</a:t>
            </a:r>
          </a:p>
          <a:p>
            <a:r>
              <a:rPr lang="en-US" b="1" dirty="0" smtClean="0"/>
              <a:t>Arts</a:t>
            </a:r>
            <a:r>
              <a:rPr lang="en-US" dirty="0" smtClean="0"/>
              <a:t>—MYP Drama or MYP Visual Art</a:t>
            </a:r>
          </a:p>
          <a:p>
            <a:r>
              <a:rPr lang="en-US" b="1" i="1" dirty="0" smtClean="0"/>
              <a:t>Health &amp; Physical Education</a:t>
            </a:r>
            <a:r>
              <a:rPr lang="en-US" i="1" dirty="0" smtClean="0"/>
              <a:t>—MYP PE</a:t>
            </a:r>
            <a:r>
              <a:rPr lang="en-US" b="1" i="1" dirty="0" smtClean="0"/>
              <a:t> </a:t>
            </a:r>
            <a:r>
              <a:rPr lang="en-US" i="1" dirty="0" smtClean="0"/>
              <a:t>9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Grade 10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Lang. &amp; Lit.: </a:t>
            </a:r>
            <a:r>
              <a:rPr lang="en-US" dirty="0"/>
              <a:t>English 10</a:t>
            </a:r>
          </a:p>
          <a:p>
            <a:r>
              <a:rPr lang="en-US" b="1" dirty="0"/>
              <a:t>Language Acquisition</a:t>
            </a:r>
            <a:r>
              <a:rPr lang="en-US" dirty="0"/>
              <a:t>—MYP French or MYP Spanish </a:t>
            </a:r>
            <a:endParaRPr lang="en-US" dirty="0" smtClean="0"/>
          </a:p>
          <a:p>
            <a:r>
              <a:rPr lang="en-US" b="1" dirty="0" smtClean="0"/>
              <a:t>Mathematics</a:t>
            </a:r>
            <a:r>
              <a:rPr lang="en-US" dirty="0" smtClean="0"/>
              <a:t>—MYP </a:t>
            </a:r>
            <a:r>
              <a:rPr lang="en-US" dirty="0"/>
              <a:t>Algebra 2 or MYP Extended Math</a:t>
            </a:r>
          </a:p>
          <a:p>
            <a:r>
              <a:rPr lang="en-US" b="1" dirty="0"/>
              <a:t>Sciences</a:t>
            </a:r>
            <a:r>
              <a:rPr lang="en-US" dirty="0"/>
              <a:t>—MYP Chemistry</a:t>
            </a:r>
          </a:p>
          <a:p>
            <a:r>
              <a:rPr lang="en-US" b="1" dirty="0"/>
              <a:t>Ind. &amp; Societies</a:t>
            </a:r>
            <a:r>
              <a:rPr lang="en-US" dirty="0"/>
              <a:t>—MYP US/VA Government</a:t>
            </a:r>
          </a:p>
          <a:p>
            <a:r>
              <a:rPr lang="en-US" b="1" dirty="0"/>
              <a:t>Arts</a:t>
            </a:r>
            <a:r>
              <a:rPr lang="en-US" dirty="0"/>
              <a:t>—MYP Drama or MYP Visual Art</a:t>
            </a:r>
          </a:p>
          <a:p>
            <a:r>
              <a:rPr lang="en-US" b="1" i="1" dirty="0"/>
              <a:t>Health &amp; Physical Education</a:t>
            </a:r>
            <a:r>
              <a:rPr lang="en-US" i="1" dirty="0"/>
              <a:t>—MYP PE</a:t>
            </a:r>
            <a:r>
              <a:rPr lang="en-US" b="1" i="1" dirty="0"/>
              <a:t> </a:t>
            </a:r>
            <a:r>
              <a:rPr lang="en-US" i="1" dirty="0"/>
              <a:t>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</a:rPr>
              <a:t>Creativity, Activity, Service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Harper is the MYP CAS coordinator</a:t>
            </a:r>
          </a:p>
          <a:p>
            <a:r>
              <a:rPr lang="en-US" dirty="0">
                <a:ea typeface="Segoe UI" pitchFamily="34" charset="0"/>
                <a:cs typeface="Segoe UI" pitchFamily="34" charset="0"/>
              </a:rPr>
              <a:t>Requirement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in all four years of IB</a:t>
            </a:r>
          </a:p>
          <a:p>
            <a:r>
              <a:rPr lang="en-US" dirty="0">
                <a:ea typeface="Segoe UI" pitchFamily="34" charset="0"/>
                <a:cs typeface="Segoe UI" pitchFamily="34" charset="0"/>
              </a:rPr>
              <a:t>Expectations have changed since middle school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ManageBac subscription to log progress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dirty="0" smtClean="0">
                <a:latin typeface="+mj-lt"/>
                <a:ea typeface="Segoe UI" pitchFamily="34" charset="0"/>
                <a:cs typeface="Segoe UI" pitchFamily="34" charset="0"/>
              </a:rPr>
              <a:t>Involvement is student-selected and goal-oriented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Document participation and learning regularly through MB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Independent work, but could be 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      collaborative as well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HCPS Community Service</a:t>
            </a:r>
            <a:endParaRPr lang="en-US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460" y="4114800"/>
            <a:ext cx="2228850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7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4"/>
            <a:ext cx="8229600" cy="1143000"/>
          </a:xfrm>
        </p:spPr>
        <p:txBody>
          <a:bodyPr>
            <a:normAutofit/>
          </a:bodyPr>
          <a:lstStyle/>
          <a:p>
            <a:r>
              <a:rPr lang="en-US" sz="5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</a:rPr>
              <a:t>Personal Project</a:t>
            </a:r>
            <a:endParaRPr lang="en-US" sz="5500" dirty="0">
              <a:solidFill>
                <a:schemeClr val="tx2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074"/>
            <a:ext cx="8534400" cy="536012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Mrs. Cuccherini is coordinator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Support is provided through seminar and English class</a:t>
            </a:r>
          </a:p>
          <a:p>
            <a:r>
              <a:rPr lang="en-US" dirty="0">
                <a:ea typeface="Segoe UI" pitchFamily="34" charset="0"/>
                <a:cs typeface="Segoe UI" pitchFamily="34" charset="0"/>
              </a:rPr>
              <a:t>Freshmen begin in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March, </a:t>
            </a:r>
            <a:r>
              <a:rPr lang="en-US" dirty="0">
                <a:ea typeface="Segoe UI" pitchFamily="34" charset="0"/>
                <a:cs typeface="Segoe UI" pitchFamily="34" charset="0"/>
              </a:rPr>
              <a:t>major progress made over summer, due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the following December</a:t>
            </a:r>
            <a:endParaRPr lang="en-US" dirty="0"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Freshman parent meeting in March 2018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Sophomores: Final paper due December 11, 2017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Required for the MYP and to continue to DP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Must earn a score of 3 (out of 7) to “pass”</a:t>
            </a:r>
            <a:endParaRPr lang="en-US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</a:rPr>
              <a:t> MYP Assessment Scores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200" dirty="0" smtClean="0">
                <a:latin typeface="+mj-lt"/>
                <a:ea typeface="Segoe UI" pitchFamily="34" charset="0"/>
                <a:cs typeface="Segoe UI" pitchFamily="34" charset="0"/>
              </a:rPr>
              <a:t>MYP </a:t>
            </a:r>
            <a:r>
              <a:rPr lang="en-US" sz="2200" dirty="0">
                <a:latin typeface="+mj-lt"/>
                <a:ea typeface="Segoe UI" pitchFamily="34" charset="0"/>
                <a:cs typeface="Segoe UI" pitchFamily="34" charset="0"/>
              </a:rPr>
              <a:t>scores posted to show progress, does not affect HCPS grade.  FYI </a:t>
            </a:r>
            <a:r>
              <a:rPr lang="en-US" sz="2200" dirty="0" smtClean="0">
                <a:latin typeface="+mj-lt"/>
                <a:ea typeface="Segoe UI" pitchFamily="34" charset="0"/>
                <a:cs typeface="Segoe UI" pitchFamily="34" charset="0"/>
              </a:rPr>
              <a:t>only- 4/8 MYP </a:t>
            </a:r>
            <a:r>
              <a:rPr lang="en-US" sz="2200" dirty="0">
                <a:latin typeface="+mj-lt"/>
                <a:ea typeface="Segoe UI" pitchFamily="34" charset="0"/>
                <a:cs typeface="Segoe UI" pitchFamily="34" charset="0"/>
              </a:rPr>
              <a:t>score is NOT </a:t>
            </a:r>
            <a:r>
              <a:rPr lang="en-US" sz="2200" dirty="0" smtClean="0">
                <a:latin typeface="+mj-lt"/>
                <a:ea typeface="Segoe UI" pitchFamily="34" charset="0"/>
                <a:cs typeface="Segoe UI" pitchFamily="34" charset="0"/>
              </a:rPr>
              <a:t>failing </a:t>
            </a:r>
            <a:endParaRPr lang="en-US" sz="2200" dirty="0">
              <a:latin typeface="+mj-lt"/>
              <a:ea typeface="Segoe UI" pitchFamily="34" charset="0"/>
              <a:cs typeface="Segoe UI" pitchFamily="34" charset="0"/>
            </a:endParaRPr>
          </a:p>
          <a:p>
            <a:r>
              <a:rPr lang="en-US" sz="2200" dirty="0" smtClean="0">
                <a:latin typeface="+mj-lt"/>
                <a:ea typeface="Segoe UI" pitchFamily="34" charset="0"/>
                <a:cs typeface="Segoe UI" pitchFamily="34" charset="0"/>
              </a:rPr>
              <a:t>Access to IB rubrics is provided by teachers</a:t>
            </a:r>
          </a:p>
          <a:p>
            <a:r>
              <a:rPr lang="en-US" sz="2200" dirty="0" smtClean="0">
                <a:ea typeface="Segoe UI" pitchFamily="34" charset="0"/>
                <a:cs typeface="Segoe UI" pitchFamily="34" charset="0"/>
              </a:rPr>
              <a:t>Teachers </a:t>
            </a:r>
            <a:r>
              <a:rPr lang="en-US" sz="2200" dirty="0">
                <a:ea typeface="Segoe UI" pitchFamily="34" charset="0"/>
                <a:cs typeface="Segoe UI" pitchFamily="34" charset="0"/>
              </a:rPr>
              <a:t>calculate final score for their subject based on work from September-June with the use of grade boundaries</a:t>
            </a:r>
          </a:p>
          <a:p>
            <a:r>
              <a:rPr lang="en-US" sz="2200" dirty="0">
                <a:ea typeface="Segoe UI" pitchFamily="34" charset="0"/>
                <a:cs typeface="Segoe UI" pitchFamily="34" charset="0"/>
              </a:rPr>
              <a:t>Student will earn a final grade of 1-7 in each of their 7 courses plus Personal Project</a:t>
            </a:r>
          </a:p>
          <a:p>
            <a:r>
              <a:rPr lang="en-US" sz="2200" dirty="0">
                <a:ea typeface="Segoe UI" pitchFamily="34" charset="0"/>
                <a:cs typeface="Segoe UI" pitchFamily="34" charset="0"/>
              </a:rPr>
              <a:t>Certificate of Achievement </a:t>
            </a:r>
            <a:r>
              <a:rPr lang="en-US" sz="2200" dirty="0" smtClean="0">
                <a:ea typeface="Segoe UI" pitchFamily="34" charset="0"/>
                <a:cs typeface="Segoe UI" pitchFamily="34" charset="0"/>
              </a:rPr>
              <a:t>&amp; </a:t>
            </a:r>
            <a:r>
              <a:rPr lang="en-US" sz="2200" dirty="0">
                <a:ea typeface="Segoe UI" pitchFamily="34" charset="0"/>
                <a:cs typeface="Segoe UI" pitchFamily="34" charset="0"/>
              </a:rPr>
              <a:t>Certificate of </a:t>
            </a:r>
            <a:r>
              <a:rPr lang="en-US" sz="2200" dirty="0" smtClean="0">
                <a:ea typeface="Segoe UI" pitchFamily="34" charset="0"/>
                <a:cs typeface="Segoe UI" pitchFamily="34" charset="0"/>
              </a:rPr>
              <a:t>Participation</a:t>
            </a:r>
          </a:p>
          <a:p>
            <a:r>
              <a:rPr lang="en-US" sz="2200" dirty="0">
                <a:ea typeface="Segoe UI" pitchFamily="34" charset="0"/>
                <a:cs typeface="Segoe UI" pitchFamily="34" charset="0"/>
              </a:rPr>
              <a:t>Encourage </a:t>
            </a:r>
            <a:r>
              <a:rPr lang="en-US" sz="2200" dirty="0" smtClean="0">
                <a:ea typeface="Segoe UI" pitchFamily="34" charset="0"/>
                <a:cs typeface="Segoe UI" pitchFamily="34" charset="0"/>
              </a:rPr>
              <a:t>student to </a:t>
            </a:r>
            <a:r>
              <a:rPr lang="en-US" sz="2200" dirty="0">
                <a:ea typeface="Segoe UI" pitchFamily="34" charset="0"/>
                <a:cs typeface="Segoe UI" pitchFamily="34" charset="0"/>
              </a:rPr>
              <a:t>seek out help at the onset of a problem</a:t>
            </a:r>
          </a:p>
          <a:p>
            <a:r>
              <a:rPr lang="en-US" sz="2200" dirty="0">
                <a:ea typeface="Segoe UI" pitchFamily="34" charset="0"/>
                <a:cs typeface="Segoe UI" pitchFamily="34" charset="0"/>
              </a:rPr>
              <a:t>Teachers available for extra help by appointment; free tutoring by NHS</a:t>
            </a:r>
          </a:p>
          <a:p>
            <a:r>
              <a:rPr lang="en-US" sz="2200" dirty="0">
                <a:ea typeface="Segoe UI" pitchFamily="34" charset="0"/>
                <a:cs typeface="Segoe UI" pitchFamily="34" charset="0"/>
              </a:rPr>
              <a:t>What are the red flags?</a:t>
            </a:r>
          </a:p>
          <a:p>
            <a:endParaRPr lang="en-US" sz="2200" dirty="0">
              <a:ea typeface="Segoe UI" pitchFamily="34" charset="0"/>
              <a:cs typeface="Segoe UI" pitchFamily="34" charset="0"/>
            </a:endParaRPr>
          </a:p>
          <a:p>
            <a:endParaRPr lang="en-US" sz="200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0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accent1"/>
                </a:solidFill>
                <a:latin typeface="Cooper Black" pitchFamily="18" charset="0"/>
              </a:rPr>
              <a:t>Diploma Program (11-12)</a:t>
            </a:r>
            <a:endParaRPr lang="en-US" sz="4500" dirty="0">
              <a:solidFill>
                <a:schemeClr val="accent1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Admission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Beginning in February, sophomores will learn more about DP courses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Course selection finalized in February </a:t>
            </a:r>
          </a:p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DP parent meetings offered each fall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850" y="4648200"/>
            <a:ext cx="2113150" cy="2066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29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93" y="381000"/>
            <a:ext cx="9152093" cy="6094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53" y="94397"/>
            <a:ext cx="8229600" cy="1143000"/>
          </a:xfrm>
        </p:spPr>
        <p:txBody>
          <a:bodyPr>
            <a:normAutofit/>
          </a:bodyPr>
          <a:lstStyle/>
          <a:p>
            <a:r>
              <a:rPr lang="en-US" sz="5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</a:rPr>
              <a:t>Academic Honesty</a:t>
            </a:r>
            <a:endParaRPr lang="en-US" sz="5500" dirty="0">
              <a:solidFill>
                <a:schemeClr val="tx2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9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537</Words>
  <Application>Microsoft Office PowerPoint</Application>
  <PresentationFormat>On-screen Show (4:3)</PresentationFormat>
  <Paragraphs>85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Cooper Black</vt:lpstr>
      <vt:lpstr>Kristen ITC</vt:lpstr>
      <vt:lpstr>Segoe Print</vt:lpstr>
      <vt:lpstr>Segoe Script</vt:lpstr>
      <vt:lpstr>Segoe UI</vt:lpstr>
      <vt:lpstr>Office Theme</vt:lpstr>
      <vt:lpstr>Acrobat Document</vt:lpstr>
      <vt:lpstr>MYP Parent Info Night October 17, 2017</vt:lpstr>
      <vt:lpstr>Mission Statement</vt:lpstr>
      <vt:lpstr>The Program</vt:lpstr>
      <vt:lpstr> MYP Curriculum </vt:lpstr>
      <vt:lpstr>Creativity, Activity, Service</vt:lpstr>
      <vt:lpstr>Personal Project</vt:lpstr>
      <vt:lpstr> MYP Assessment Scores</vt:lpstr>
      <vt:lpstr>Diploma Program (11-12)</vt:lpstr>
      <vt:lpstr>Academic Honesty</vt:lpstr>
      <vt:lpstr>PowerPoint Presentation</vt:lpstr>
      <vt:lpstr>Seminar</vt:lpstr>
      <vt:lpstr>Miscellaneous</vt:lpstr>
      <vt:lpstr>Merci  Gracias  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Parent Info Night</dc:title>
  <dc:creator>Windows User</dc:creator>
  <cp:lastModifiedBy>Elizabeth M. Harper (emharper)</cp:lastModifiedBy>
  <cp:revision>73</cp:revision>
  <dcterms:created xsi:type="dcterms:W3CDTF">2012-10-02T17:37:26Z</dcterms:created>
  <dcterms:modified xsi:type="dcterms:W3CDTF">2017-10-18T13:26:57Z</dcterms:modified>
</cp:coreProperties>
</file>