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1" r:id="rId3"/>
    <p:sldId id="258" r:id="rId4"/>
    <p:sldId id="282" r:id="rId5"/>
    <p:sldId id="259" r:id="rId6"/>
    <p:sldId id="261" r:id="rId7"/>
    <p:sldId id="262" r:id="rId8"/>
    <p:sldId id="277" r:id="rId9"/>
    <p:sldId id="268" r:id="rId10"/>
    <p:sldId id="294" r:id="rId11"/>
    <p:sldId id="269" r:id="rId12"/>
    <p:sldId id="293" r:id="rId13"/>
    <p:sldId id="283" r:id="rId14"/>
    <p:sldId id="292" r:id="rId15"/>
    <p:sldId id="287" r:id="rId16"/>
    <p:sldId id="290" r:id="rId17"/>
    <p:sldId id="289" r:id="rId18"/>
    <p:sldId id="29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CA78A-B538-4600-96AE-9BA03272A3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DB4F6-C111-4EE8-8632-4EAAB76DDB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404728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BB306-7D78-40F5-82C0-C5DA382028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5DF9A-AE26-47B7-90B2-A653F151ED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89807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36FF8-CD14-4F09-879B-99A7F2F8511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76323-B402-4FE5-8621-DE12E10009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48448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523875" y="1143000"/>
            <a:ext cx="8229600" cy="44196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89754772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914400"/>
            <a:ext cx="7850187" cy="671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76263" y="1981200"/>
            <a:ext cx="786606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263" y="4114800"/>
            <a:ext cx="786606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Page </a:t>
            </a:r>
            <a:fld id="{45606CCA-D933-41AB-B596-A57D39A2420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06771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F0966-DCA5-4CAC-8A27-8D2E08B68D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FB11E-1DD4-4DAD-A7B6-9F83B93A49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89884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95277-1C01-47A8-8E68-BF41156FB7B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41031-285C-4117-82E6-7D4FDB83D4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084614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09208-79C4-49FF-B2D6-912F5CA5E0B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35ADF-4529-40E2-B337-8796801334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887364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3ED9F-4596-4837-BDEB-D4B7A56FA3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BA45F-34FE-4181-8AF9-1552939FA4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053924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1B657-3FFD-4A2D-8C75-F536526B6E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5DBC4-451C-4CC7-BFE5-E626B30C58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84002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BC192-F432-4AEE-BFD1-60999AE1BE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32F58-D4DC-4503-AC03-7AD0DFAA86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82521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FDC1D-8E95-4A4E-88D3-B66DB59CD8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5484E-75C2-4029-A65F-D5943F0023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28758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35732-EDD6-46A2-B612-3CD49D3D25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649E8-2377-4D98-894D-DAD8A8B55A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72785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799C37-A784-4977-9209-2024EFD8485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E3FAB6-811D-42F1-9968-7FAC381160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95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pull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o.org/" TargetMode="External"/><Relationship Id="rId2" Type="http://schemas.openxmlformats.org/officeDocument/2006/relationships/hyperlink" Target="http://www.tinyurl.com/ibtucker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nyurl.com/ibtucker" TargetMode="External"/><Relationship Id="rId2" Type="http://schemas.openxmlformats.org/officeDocument/2006/relationships/hyperlink" Target="mailto:emharper@henrico.k12.va.u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hyperlink" Target="http://www.ibo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WELCOME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CLASS </a:t>
            </a:r>
            <a:r>
              <a:rPr lang="en-US" b="1" smtClean="0">
                <a:solidFill>
                  <a:schemeClr val="accent6"/>
                </a:solidFill>
              </a:rPr>
              <a:t>OF </a:t>
            </a:r>
            <a:r>
              <a:rPr lang="en-US" b="1" smtClean="0">
                <a:solidFill>
                  <a:schemeClr val="accent6"/>
                </a:solidFill>
              </a:rPr>
              <a:t>2023!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1313"/>
            <a:ext cx="8229600" cy="452596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 b="1" dirty="0" smtClean="0"/>
              <a:t>J.R. Tucker High School IB </a:t>
            </a:r>
            <a:r>
              <a:rPr lang="en-US" sz="3600" b="1" dirty="0" err="1" smtClean="0"/>
              <a:t>Programme</a:t>
            </a:r>
            <a:endParaRPr lang="en-US" sz="3600" dirty="0"/>
          </a:p>
          <a:p>
            <a:pPr algn="ctr">
              <a:buFont typeface="Wingdings" pitchFamily="2" charset="2"/>
              <a:buNone/>
            </a:pPr>
            <a:endParaRPr lang="en-US" sz="3600" b="1" dirty="0"/>
          </a:p>
          <a:p>
            <a:pPr algn="ctr">
              <a:buFont typeface="Wingdings" pitchFamily="2" charset="2"/>
              <a:buNone/>
            </a:pPr>
            <a:endParaRPr lang="en-US" sz="1400" b="1" dirty="0"/>
          </a:p>
          <a:p>
            <a:pPr algn="ctr">
              <a:buFont typeface="Wingdings" pitchFamily="2" charset="2"/>
              <a:buNone/>
            </a:pPr>
            <a:endParaRPr lang="en-US" b="1" i="1" dirty="0" smtClean="0"/>
          </a:p>
          <a:p>
            <a:pPr algn="ctr">
              <a:buFont typeface="Wingdings" pitchFamily="2" charset="2"/>
              <a:buNone/>
            </a:pPr>
            <a:endParaRPr lang="en-US" b="1" i="1" dirty="0" smtClean="0"/>
          </a:p>
          <a:p>
            <a:pPr algn="ctr">
              <a:buFont typeface="Wingdings" pitchFamily="2" charset="2"/>
              <a:buNone/>
            </a:pPr>
            <a:endParaRPr lang="en-US" b="1" i="1" dirty="0" smtClean="0"/>
          </a:p>
          <a:p>
            <a:pPr algn="ctr">
              <a:buFont typeface="Wingdings" pitchFamily="2" charset="2"/>
              <a:buNone/>
            </a:pPr>
            <a:endParaRPr lang="en-US" b="1" dirty="0" smtClean="0"/>
          </a:p>
          <a:p>
            <a:pPr algn="ctr">
              <a:buFont typeface="Wingdings" pitchFamily="2" charset="2"/>
              <a:buNone/>
            </a:pPr>
            <a:r>
              <a:rPr lang="en-US" b="1" dirty="0" smtClean="0"/>
              <a:t>Ellie Harper, </a:t>
            </a:r>
            <a:r>
              <a:rPr lang="en-US" b="1" i="1" dirty="0" smtClean="0"/>
              <a:t>IB Coordinator</a:t>
            </a:r>
            <a:endParaRPr lang="en-US" b="1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38400"/>
            <a:ext cx="3911098" cy="297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5819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Creativity, Activity, Service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At the core of IB all four years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Goal-oriented, no logging hours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HCPS community service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28650" y="390525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1233055"/>
            <a:ext cx="257175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096472"/>
            <a:ext cx="4064000" cy="304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354155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500" b="1" dirty="0" smtClean="0">
                <a:solidFill>
                  <a:srgbClr val="FA0035"/>
                </a:solidFill>
              </a:rPr>
              <a:t/>
            </a:r>
            <a:br>
              <a:rPr lang="en-GB" sz="4500" b="1" dirty="0" smtClean="0">
                <a:solidFill>
                  <a:srgbClr val="FA0035"/>
                </a:solidFill>
              </a:rPr>
            </a:br>
            <a:r>
              <a:rPr lang="en-GB" sz="4500" b="1" dirty="0" smtClean="0">
                <a:solidFill>
                  <a:srgbClr val="FA0035"/>
                </a:solidFill>
              </a:rPr>
              <a:t>ASSESSMENT </a:t>
            </a:r>
            <a:r>
              <a:rPr lang="en-GB" sz="4500" b="1" dirty="0">
                <a:solidFill>
                  <a:srgbClr val="FA0035"/>
                </a:solidFill>
              </a:rPr>
              <a:t>IN THE MYP</a:t>
            </a:r>
            <a:br>
              <a:rPr lang="en-GB" sz="4500" b="1" dirty="0">
                <a:solidFill>
                  <a:srgbClr val="FA0035"/>
                </a:solidFill>
              </a:rPr>
            </a:br>
            <a:endParaRPr lang="en-US" sz="45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382713"/>
            <a:ext cx="8054975" cy="5005387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GB" sz="2200" dirty="0">
                <a:solidFill>
                  <a:schemeClr val="tx2"/>
                </a:solidFill>
              </a:rPr>
              <a:t>Teachers organize continuous and varied assessment over the course of the Middle Years Program. 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GB" sz="2200" dirty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GB" sz="2200" dirty="0">
                <a:solidFill>
                  <a:schemeClr val="tx2"/>
                </a:solidFill>
              </a:rPr>
              <a:t>The assessment tasks give students the opportunity to demonstrate achievement according to the required objectives within each subject group. This can include:</a:t>
            </a:r>
          </a:p>
          <a:p>
            <a:pPr marL="0" indent="0">
              <a:lnSpc>
                <a:spcPct val="90000"/>
              </a:lnSpc>
            </a:pPr>
            <a:r>
              <a:rPr lang="en-GB" sz="2200" b="1" dirty="0" smtClean="0">
                <a:solidFill>
                  <a:schemeClr val="tx2"/>
                </a:solidFill>
              </a:rPr>
              <a:t> </a:t>
            </a:r>
            <a:r>
              <a:rPr lang="en-GB" sz="2200" b="1" dirty="0">
                <a:solidFill>
                  <a:schemeClr val="tx2"/>
                </a:solidFill>
              </a:rPr>
              <a:t>open-ended, problem-solving activities</a:t>
            </a:r>
          </a:p>
          <a:p>
            <a:pPr marL="0" indent="0">
              <a:lnSpc>
                <a:spcPct val="90000"/>
              </a:lnSpc>
            </a:pPr>
            <a:r>
              <a:rPr lang="en-GB" sz="2200" b="1" dirty="0">
                <a:solidFill>
                  <a:schemeClr val="tx2"/>
                </a:solidFill>
              </a:rPr>
              <a:t> organized debates</a:t>
            </a:r>
          </a:p>
          <a:p>
            <a:pPr marL="0" indent="0">
              <a:lnSpc>
                <a:spcPct val="90000"/>
              </a:lnSpc>
            </a:pPr>
            <a:r>
              <a:rPr lang="en-GB" sz="2200" b="1" dirty="0">
                <a:solidFill>
                  <a:schemeClr val="tx2"/>
                </a:solidFill>
              </a:rPr>
              <a:t> hands-on experimentation</a:t>
            </a:r>
          </a:p>
          <a:p>
            <a:pPr marL="0" indent="0">
              <a:lnSpc>
                <a:spcPct val="90000"/>
              </a:lnSpc>
            </a:pPr>
            <a:r>
              <a:rPr lang="en-GB" sz="2200" b="1" dirty="0">
                <a:solidFill>
                  <a:schemeClr val="tx2"/>
                </a:solidFill>
              </a:rPr>
              <a:t> analysis</a:t>
            </a:r>
          </a:p>
          <a:p>
            <a:pPr marL="0" indent="0">
              <a:lnSpc>
                <a:spcPct val="90000"/>
              </a:lnSpc>
            </a:pPr>
            <a:r>
              <a:rPr lang="en-GB" sz="2200" b="1" dirty="0">
                <a:solidFill>
                  <a:schemeClr val="tx2"/>
                </a:solidFill>
              </a:rPr>
              <a:t> </a:t>
            </a:r>
            <a:r>
              <a:rPr lang="en-GB" sz="2200" b="1" dirty="0" smtClean="0">
                <a:solidFill>
                  <a:schemeClr val="tx2"/>
                </a:solidFill>
              </a:rPr>
              <a:t>reflection</a:t>
            </a:r>
            <a:endParaRPr lang="en-GB" sz="2200" b="1" dirty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0435"/>
            <a:ext cx="1474787" cy="14446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112" y="3374030"/>
            <a:ext cx="4687888" cy="35159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34818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281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Straight talk from </a:t>
            </a:r>
            <a:r>
              <a:rPr lang="en-US" b="1" dirty="0" err="1" smtClean="0">
                <a:solidFill>
                  <a:schemeClr val="bg1"/>
                </a:solidFill>
              </a:rPr>
              <a:t>IBers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4281"/>
            <a:ext cx="8686800" cy="483076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cs typeface="JasmineUPC" panose="02020603050405020304" pitchFamily="18" charset="-34"/>
              </a:rPr>
              <a:t>Tiger Camp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  <a:cs typeface="JasmineUPC" panose="02020603050405020304" pitchFamily="18" charset="-34"/>
              </a:rPr>
              <a:t>First </a:t>
            </a:r>
            <a:r>
              <a:rPr lang="en-US" b="1" dirty="0">
                <a:solidFill>
                  <a:schemeClr val="bg1"/>
                </a:solidFill>
                <a:cs typeface="JasmineUPC" panose="02020603050405020304" pitchFamily="18" charset="-34"/>
              </a:rPr>
              <a:t>week of </a:t>
            </a:r>
            <a:r>
              <a:rPr lang="en-US" b="1" dirty="0" smtClean="0">
                <a:solidFill>
                  <a:schemeClr val="bg1"/>
                </a:solidFill>
                <a:cs typeface="JasmineUPC" panose="02020603050405020304" pitchFamily="18" charset="-34"/>
              </a:rPr>
              <a:t>school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cs typeface="JasmineUPC" panose="02020603050405020304" pitchFamily="18" charset="-34"/>
              </a:rPr>
              <a:t>Bus rides/hub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  <a:cs typeface="JasmineUPC" panose="02020603050405020304" pitchFamily="18" charset="-34"/>
              </a:rPr>
              <a:t>Lunch 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cs typeface="JasmineUPC" panose="02020603050405020304" pitchFamily="18" charset="-34"/>
              </a:rPr>
              <a:t>lockers 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  <a:cs typeface="JasmineUPC" panose="02020603050405020304" pitchFamily="18" charset="-34"/>
              </a:rPr>
              <a:t>Making </a:t>
            </a:r>
            <a:r>
              <a:rPr lang="en-US" b="1" dirty="0">
                <a:solidFill>
                  <a:schemeClr val="bg1"/>
                </a:solidFill>
                <a:cs typeface="JasmineUPC" panose="02020603050405020304" pitchFamily="18" charset="-34"/>
              </a:rPr>
              <a:t>friends</a:t>
            </a:r>
          </a:p>
          <a:p>
            <a:r>
              <a:rPr lang="en-US" b="1" dirty="0" smtClean="0">
                <a:solidFill>
                  <a:schemeClr val="bg1"/>
                </a:solidFill>
                <a:cs typeface="JasmineUPC" panose="02020603050405020304" pitchFamily="18" charset="-34"/>
              </a:rPr>
              <a:t>Clubs </a:t>
            </a:r>
            <a:r>
              <a:rPr lang="en-US" b="1" dirty="0">
                <a:solidFill>
                  <a:schemeClr val="bg1"/>
                </a:solidFill>
                <a:cs typeface="JasmineUPC" panose="02020603050405020304" pitchFamily="18" charset="-34"/>
              </a:rPr>
              <a:t>and sports</a:t>
            </a:r>
          </a:p>
          <a:p>
            <a:r>
              <a:rPr lang="en-US" b="1" dirty="0" smtClean="0">
                <a:solidFill>
                  <a:schemeClr val="bg1"/>
                </a:solidFill>
                <a:cs typeface="JasmineUPC" panose="02020603050405020304" pitchFamily="18" charset="-34"/>
              </a:rPr>
              <a:t>Attend </a:t>
            </a:r>
            <a:r>
              <a:rPr lang="en-US" b="1" dirty="0">
                <a:solidFill>
                  <a:schemeClr val="bg1"/>
                </a:solidFill>
                <a:cs typeface="JasmineUPC" panose="02020603050405020304" pitchFamily="18" charset="-34"/>
              </a:rPr>
              <a:t>sporting events</a:t>
            </a:r>
          </a:p>
          <a:p>
            <a:r>
              <a:rPr lang="en-US" b="1" dirty="0" smtClean="0">
                <a:solidFill>
                  <a:schemeClr val="bg1"/>
                </a:solidFill>
                <a:cs typeface="JasmineUPC" panose="02020603050405020304" pitchFamily="18" charset="-34"/>
              </a:rPr>
              <a:t>Workload</a:t>
            </a:r>
            <a:endParaRPr lang="en-US" b="1" dirty="0">
              <a:solidFill>
                <a:schemeClr val="bg1"/>
              </a:solidFill>
              <a:cs typeface="JasmineUPC" panose="02020603050405020304" pitchFamily="18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991826"/>
            <a:ext cx="4002616" cy="3001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3824287"/>
            <a:ext cx="4267199" cy="3200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9311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Seminar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8828"/>
            <a:ext cx="8229600" cy="4525963"/>
          </a:xfrm>
        </p:spPr>
        <p:txBody>
          <a:bodyPr/>
          <a:lstStyle/>
          <a:p>
            <a:r>
              <a:rPr lang="en-US" dirty="0" smtClean="0"/>
              <a:t>Mondays</a:t>
            </a:r>
          </a:p>
          <a:p>
            <a:r>
              <a:rPr lang="en-US" dirty="0" smtClean="0"/>
              <a:t>Program information, lessons designed around the LP, guest speakers, films and discussions</a:t>
            </a:r>
          </a:p>
          <a:p>
            <a:r>
              <a:rPr lang="en-US" dirty="0" smtClean="0"/>
              <a:t>Support of PP, EE, CAS</a:t>
            </a:r>
          </a:p>
          <a:p>
            <a:r>
              <a:rPr lang="en-US" dirty="0" smtClean="0"/>
              <a:t>Occasional HW assignment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" y="5625981"/>
            <a:ext cx="1298575" cy="12684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87" y="4642735"/>
            <a:ext cx="3697816" cy="2773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874198"/>
            <a:ext cx="3880791" cy="2910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12599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Transportation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Transportation forms have been mailed. </a:t>
            </a:r>
          </a:p>
          <a:p>
            <a:r>
              <a:rPr lang="en-US" dirty="0" smtClean="0"/>
              <a:t>Contact Transportation Office with any questions.</a:t>
            </a:r>
          </a:p>
          <a:p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2766" y="4008074"/>
            <a:ext cx="2667000" cy="266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839" y="4038600"/>
            <a:ext cx="2664183" cy="26641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84" y="4038600"/>
            <a:ext cx="2664183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188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Parent communication &amp; Involvement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Emails sent home regularly to keep you apprised of happenings at JRT</a:t>
            </a:r>
          </a:p>
          <a:p>
            <a:r>
              <a:rPr lang="en-US" dirty="0" smtClean="0"/>
              <a:t>Attend parent meetings</a:t>
            </a:r>
          </a:p>
          <a:p>
            <a:r>
              <a:rPr lang="en-US" dirty="0" smtClean="0"/>
              <a:t>Go to IB link on Tucker website </a:t>
            </a:r>
            <a:r>
              <a:rPr lang="en-US" dirty="0" smtClean="0">
                <a:hlinkClick r:id="rId2"/>
              </a:rPr>
              <a:t>www.tinyurl.com/ibtucker</a:t>
            </a:r>
            <a:r>
              <a:rPr lang="en-US" dirty="0" smtClean="0"/>
              <a:t>  and </a:t>
            </a:r>
            <a:r>
              <a:rPr lang="en-US" dirty="0" smtClean="0">
                <a:hlinkClick r:id="rId3"/>
              </a:rPr>
              <a:t>www.ibo.org</a:t>
            </a:r>
            <a:r>
              <a:rPr lang="en-US" dirty="0" smtClean="0"/>
              <a:t> </a:t>
            </a:r>
          </a:p>
          <a:p>
            <a:r>
              <a:rPr lang="en-US" dirty="0" smtClean="0"/>
              <a:t>Need volunteers for committees, chaperones, PTSO etc.</a:t>
            </a:r>
          </a:p>
          <a:p>
            <a:r>
              <a:rPr lang="en-US" dirty="0" smtClean="0"/>
              <a:t>Any IB-related question or concern, contact Mrs. Harper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205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emharper\AppData\Local\Microsoft\Windows\Temporary Internet Files\Content.IE5\MFZENJX3\MC90043480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92122"/>
            <a:ext cx="93726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Important dates &amp; events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4495800"/>
          </a:xfrm>
        </p:spPr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Tiger Camp date TBD (August) Fee Day/Night</a:t>
            </a:r>
          </a:p>
          <a:p>
            <a:r>
              <a:rPr lang="en-US" b="1" dirty="0" smtClean="0"/>
              <a:t>First day of school! September </a:t>
            </a:r>
            <a:r>
              <a:rPr lang="en-US" b="1" dirty="0" smtClean="0"/>
              <a:t>3</a:t>
            </a:r>
            <a:endParaRPr lang="en-US" b="1" dirty="0" smtClean="0"/>
          </a:p>
          <a:p>
            <a:r>
              <a:rPr lang="en-US" b="1" dirty="0" smtClean="0"/>
              <a:t>MYP meeting in the fall</a:t>
            </a:r>
          </a:p>
          <a:p>
            <a:r>
              <a:rPr lang="en-US" b="1" dirty="0" smtClean="0"/>
              <a:t>First IB breakfast of the year, </a:t>
            </a:r>
            <a:r>
              <a:rPr lang="en-US" b="1" dirty="0" smtClean="0"/>
              <a:t>10/4</a:t>
            </a:r>
            <a:endParaRPr lang="en-US" b="1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51815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b="1" dirty="0" smtClean="0"/>
              <a:t>Your packet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64" y="1219849"/>
            <a:ext cx="8229600" cy="4525963"/>
          </a:xfrm>
          <a:solidFill>
            <a:schemeClr val="bg1"/>
          </a:solidFill>
        </p:spPr>
        <p:txBody>
          <a:bodyPr/>
          <a:lstStyle/>
          <a:p>
            <a:r>
              <a:rPr lang="en-US" sz="3500" dirty="0" smtClean="0"/>
              <a:t>Supply list &amp; summer reading</a:t>
            </a:r>
          </a:p>
          <a:p>
            <a:r>
              <a:rPr lang="en-US" sz="3500" dirty="0" smtClean="0"/>
              <a:t>Orange contact information card</a:t>
            </a:r>
          </a:p>
          <a:p>
            <a:r>
              <a:rPr lang="en-US" sz="3500" dirty="0" smtClean="0"/>
              <a:t>Clubs &amp; sports list</a:t>
            </a:r>
          </a:p>
          <a:p>
            <a:r>
              <a:rPr lang="en-US" sz="3500" dirty="0" smtClean="0"/>
              <a:t>MYP General Regulations</a:t>
            </a:r>
          </a:p>
          <a:p>
            <a:r>
              <a:rPr lang="en-US" sz="3500" dirty="0" smtClean="0"/>
              <a:t>IB Class of </a:t>
            </a:r>
            <a:r>
              <a:rPr lang="en-US" sz="3500" dirty="0" smtClean="0"/>
              <a:t>2019 </a:t>
            </a:r>
            <a:r>
              <a:rPr lang="en-US" sz="3500" dirty="0" smtClean="0"/>
              <a:t>college </a:t>
            </a:r>
            <a:r>
              <a:rPr lang="en-US" sz="3500" dirty="0" smtClean="0"/>
              <a:t>info</a:t>
            </a:r>
          </a:p>
          <a:p>
            <a:r>
              <a:rPr lang="en-US" sz="3500" dirty="0" smtClean="0"/>
              <a:t>PTSO welcome letter</a:t>
            </a:r>
            <a:endParaRPr lang="en-US" sz="3500" dirty="0"/>
          </a:p>
          <a:p>
            <a:r>
              <a:rPr lang="en-US" sz="3500" i="1" dirty="0"/>
              <a:t>Optional summer enrichment (online)</a:t>
            </a:r>
          </a:p>
          <a:p>
            <a:endParaRPr lang="en-US" sz="3500" dirty="0" smtClean="0"/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587"/>
            <a:ext cx="1298575" cy="12684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emharper\AppData\Local\Microsoft\Windows\Temporary Internet Files\Content.IE5\M0500CJU\MC90032627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14600"/>
            <a:ext cx="2569117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763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Thank you for coming! 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emharper@henrico.k12.va.us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www.tinyurl.com/ibtucker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4"/>
              </a:rPr>
              <a:t>www.ibo.org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2667000"/>
            <a:ext cx="5181601" cy="39281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4739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emharper\AppData\Local\Microsoft\Windows\Temporary Internet Files\Content.IE5\M0500CJU\MP90044248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30" y="838200"/>
            <a:ext cx="8229600" cy="1143000"/>
          </a:xfrm>
        </p:spPr>
        <p:txBody>
          <a:bodyPr/>
          <a:lstStyle/>
          <a:p>
            <a:r>
              <a:rPr lang="en-US" sz="3000" u="sng" dirty="0" smtClean="0">
                <a:latin typeface="Copperplate Gothic Bold" pitchFamily="34" charset="0"/>
              </a:rPr>
              <a:t>Tonight’s agenda</a:t>
            </a:r>
            <a:endParaRPr lang="en-US" sz="3000" u="sng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730" y="16764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lvl="1">
              <a:buFont typeface="Wingdings" pitchFamily="2" charset="2"/>
              <a:buChar char="ü"/>
            </a:pPr>
            <a:r>
              <a:rPr lang="en-US" sz="2500" dirty="0" smtClean="0"/>
              <a:t>	</a:t>
            </a:r>
            <a:r>
              <a:rPr lang="en-US" sz="2500" dirty="0" smtClean="0">
                <a:latin typeface="Lucida Handwriting" pitchFamily="66" charset="0"/>
              </a:rPr>
              <a:t>IB Program overview</a:t>
            </a:r>
          </a:p>
          <a:p>
            <a:pPr marL="457200" lvl="1" indent="0">
              <a:buNone/>
            </a:pPr>
            <a:endParaRPr lang="en-US" sz="2500" dirty="0" smtClean="0">
              <a:latin typeface="Lucida Handwriting" pitchFamily="66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500" dirty="0" smtClean="0">
                <a:latin typeface="Lucida Handwriting" pitchFamily="66" charset="0"/>
              </a:rPr>
              <a:t>Hear from IB students</a:t>
            </a:r>
          </a:p>
          <a:p>
            <a:pPr lvl="1">
              <a:buFont typeface="Wingdings" pitchFamily="2" charset="2"/>
              <a:buChar char="ü"/>
            </a:pPr>
            <a:endParaRPr lang="en-US" sz="2500" dirty="0" smtClean="0">
              <a:latin typeface="Lucida Handwriting" pitchFamily="66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500" dirty="0" smtClean="0">
                <a:latin typeface="Lucida Handwriting" pitchFamily="66" charset="0"/>
              </a:rPr>
              <a:t>Review packet</a:t>
            </a:r>
          </a:p>
          <a:p>
            <a:pPr marL="457200" lvl="1" indent="0">
              <a:buNone/>
            </a:pPr>
            <a:endParaRPr lang="en-US" sz="2000" dirty="0" smtClean="0">
              <a:latin typeface="Lucida Handwriting" pitchFamily="66" charset="0"/>
            </a:endParaRPr>
          </a:p>
          <a:p>
            <a:pPr marL="457200" lvl="1" indent="0">
              <a:buNone/>
            </a:pPr>
            <a:endParaRPr lang="en-US" sz="2000" dirty="0">
              <a:latin typeface="Lucida Handwriting" pitchFamily="66" charset="0"/>
            </a:endParaRPr>
          </a:p>
          <a:p>
            <a:pPr lvl="1">
              <a:buFont typeface="Wingdings" pitchFamily="2" charset="2"/>
              <a:buChar char="ü"/>
            </a:pPr>
            <a:endParaRPr lang="en-US" sz="2000" dirty="0" smtClean="0">
              <a:latin typeface="Lucida Handwriting" pitchFamily="66" charset="0"/>
            </a:endParaRPr>
          </a:p>
          <a:p>
            <a:pPr>
              <a:buFont typeface="Courier New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8880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mharper\AppData\Local\Microsoft\Windows\Temporary Internet Files\Content.IE5\VETQ6UP3\MC90043256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7" y="682625"/>
            <a:ext cx="60198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000" b="1" dirty="0" smtClean="0"/>
              <a:t>Our mission </a:t>
            </a:r>
            <a:endParaRPr lang="en-US" sz="5000" b="1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6687" y="1797916"/>
            <a:ext cx="6400800" cy="5250949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GB" sz="2100" b="1" dirty="0" smtClean="0"/>
              <a:t>The </a:t>
            </a:r>
            <a:r>
              <a:rPr lang="en-GB" sz="2100" b="1" dirty="0"/>
              <a:t>International Baccalaureate </a:t>
            </a:r>
            <a:r>
              <a:rPr lang="en-GB" sz="2100" b="1" dirty="0" smtClean="0"/>
              <a:t>Program </a:t>
            </a:r>
            <a:r>
              <a:rPr lang="en-GB" sz="2100" b="1" dirty="0"/>
              <a:t>at </a:t>
            </a:r>
            <a:r>
              <a:rPr lang="en-GB" sz="2100" b="1" dirty="0" smtClean="0"/>
              <a:t>J.R. Tucker High School </a:t>
            </a:r>
            <a:r>
              <a:rPr lang="en-GB" sz="2100" b="1" dirty="0"/>
              <a:t>aims to develop inquiring, knowledgeable and caring young people who become lifelong learners.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endParaRPr lang="en-GB" sz="2100" b="1" dirty="0"/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GB" sz="2100" b="1" dirty="0"/>
              <a:t>The IB curriculum is a holistic approach to learning that focuses on the student’s intellectual and social development.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endParaRPr lang="en-GB" sz="2100" b="1" dirty="0"/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GB" sz="2100" b="1" dirty="0"/>
              <a:t>Connections between subjects, classroom learning and the real world help students learn the art of collaboration as well as develop intercultural awareness and understanding.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6524"/>
            <a:ext cx="1474787" cy="14446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7948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37356" y="27709"/>
            <a:ext cx="8229600" cy="1143000"/>
          </a:xfrm>
        </p:spPr>
        <p:txBody>
          <a:bodyPr/>
          <a:lstStyle/>
          <a:p>
            <a:pPr algn="ctr"/>
            <a:r>
              <a:rPr lang="en-US" b="1" dirty="0"/>
              <a:t>What is the </a:t>
            </a:r>
            <a:r>
              <a:rPr lang="en-US" b="1" dirty="0" smtClean="0"/>
              <a:t>profile </a:t>
            </a:r>
            <a:r>
              <a:rPr lang="en-US" b="1" dirty="0"/>
              <a:t>of the </a:t>
            </a:r>
            <a:br>
              <a:rPr lang="en-US" b="1" dirty="0"/>
            </a:br>
            <a:r>
              <a:rPr lang="en-US" b="1" dirty="0"/>
              <a:t>IB Learner?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627062" y="4384020"/>
            <a:ext cx="7364413" cy="21236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The attributes of the IB Learner Profile express the philosophy and values of the IB educational program.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The IB program promotes the education of the </a:t>
            </a:r>
            <a:r>
              <a:rPr lang="en-GB" sz="2400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whole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person, emphasizing intellectual, personal, emotional and social growth through all areas of knowledge.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23007" y="1025392"/>
            <a:ext cx="3935941" cy="2951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05685" y="1010748"/>
            <a:ext cx="3952677" cy="29645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10434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38727" y="6716"/>
            <a:ext cx="8229600" cy="1143000"/>
          </a:xfrm>
        </p:spPr>
        <p:txBody>
          <a:bodyPr/>
          <a:lstStyle/>
          <a:p>
            <a:pPr algn="ctr"/>
            <a:r>
              <a:rPr lang="en-US" sz="4000" b="1" dirty="0" smtClean="0"/>
              <a:t>IB learners strive to be…</a:t>
            </a:r>
            <a:endParaRPr lang="en-US" sz="4000" b="1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28093"/>
            <a:ext cx="8229600" cy="4830763"/>
          </a:xfrm>
        </p:spPr>
        <p:txBody>
          <a:bodyPr/>
          <a:lstStyle/>
          <a:p>
            <a:pPr marL="457200" lvl="1" indent="0" algn="ctr">
              <a:lnSpc>
                <a:spcPct val="90000"/>
              </a:lnSpc>
              <a:buNone/>
            </a:pPr>
            <a:endParaRPr lang="en-US" sz="25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 algn="ctr">
              <a:lnSpc>
                <a:spcPct val="90000"/>
              </a:lnSpc>
              <a:buNone/>
            </a:pPr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</a:rPr>
              <a:t>Inquirers</a:t>
            </a:r>
            <a:endParaRPr lang="en-US" sz="25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 algn="ctr">
              <a:lnSpc>
                <a:spcPct val="90000"/>
              </a:lnSpc>
              <a:buNone/>
            </a:pPr>
            <a:r>
              <a:rPr lang="en-US" sz="2500" b="1" dirty="0"/>
              <a:t>Knowledgeable</a:t>
            </a:r>
          </a:p>
          <a:p>
            <a:pPr marL="457200" lvl="1" indent="0" algn="ctr">
              <a:lnSpc>
                <a:spcPct val="90000"/>
              </a:lnSpc>
              <a:buNone/>
            </a:pP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Thinkers</a:t>
            </a:r>
          </a:p>
          <a:p>
            <a:pPr marL="457200" lvl="1" indent="0" algn="ctr">
              <a:lnSpc>
                <a:spcPct val="90000"/>
              </a:lnSpc>
              <a:buNone/>
            </a:pPr>
            <a:r>
              <a:rPr lang="en-US" sz="2500" b="1" dirty="0"/>
              <a:t>Communicators </a:t>
            </a:r>
          </a:p>
          <a:p>
            <a:pPr marL="457200" lvl="1" indent="0" algn="ctr">
              <a:lnSpc>
                <a:spcPct val="90000"/>
              </a:lnSpc>
              <a:buNone/>
            </a:pP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Principled</a:t>
            </a:r>
          </a:p>
          <a:p>
            <a:pPr marL="457200" lvl="1" indent="0" algn="ctr">
              <a:lnSpc>
                <a:spcPct val="90000"/>
              </a:lnSpc>
              <a:buNone/>
            </a:pPr>
            <a:r>
              <a:rPr lang="en-US" sz="2500" b="1" dirty="0"/>
              <a:t>Open-Minded</a:t>
            </a:r>
          </a:p>
          <a:p>
            <a:pPr marL="457200" lvl="1" indent="0" algn="ctr">
              <a:lnSpc>
                <a:spcPct val="90000"/>
              </a:lnSpc>
              <a:buNone/>
            </a:pP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Caring </a:t>
            </a:r>
          </a:p>
          <a:p>
            <a:pPr marL="457200" lvl="1" indent="0" algn="ctr">
              <a:lnSpc>
                <a:spcPct val="90000"/>
              </a:lnSpc>
              <a:buNone/>
            </a:pPr>
            <a:r>
              <a:rPr lang="en-US" sz="2500" b="1" dirty="0"/>
              <a:t>Risk-Takers</a:t>
            </a:r>
          </a:p>
          <a:p>
            <a:pPr marL="457200" lvl="1" indent="0" algn="ctr">
              <a:lnSpc>
                <a:spcPct val="90000"/>
              </a:lnSpc>
              <a:buNone/>
            </a:pP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Balanced</a:t>
            </a:r>
          </a:p>
          <a:p>
            <a:pPr marL="457200" lvl="1" indent="0" algn="ctr">
              <a:lnSpc>
                <a:spcPct val="90000"/>
              </a:lnSpc>
              <a:buNone/>
            </a:pPr>
            <a:r>
              <a:rPr lang="en-US" sz="2500" b="1" dirty="0"/>
              <a:t>Reflective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127" y="881284"/>
            <a:ext cx="34544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73" y="971339"/>
            <a:ext cx="33528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047" y="3886200"/>
            <a:ext cx="3505880" cy="2629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73" y="3886200"/>
            <a:ext cx="3725917" cy="2794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06576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/>
              <a:t>THE MIDDLE YEARS PROGRAM</a:t>
            </a:r>
            <a:br>
              <a:rPr lang="en-US" sz="2800" b="1"/>
            </a:br>
            <a:r>
              <a:rPr lang="en-US" sz="2800" b="1"/>
              <a:t>Grades 6 to 10</a:t>
            </a:r>
          </a:p>
        </p:txBody>
      </p:sp>
      <p:sp>
        <p:nvSpPr>
          <p:cNvPr id="29704" name="Text Box 1032"/>
          <p:cNvSpPr txBox="1">
            <a:spLocks noChangeArrowheads="1"/>
          </p:cNvSpPr>
          <p:nvPr/>
        </p:nvSpPr>
        <p:spPr bwMode="auto">
          <a:xfrm>
            <a:off x="1287463" y="36417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57400" y="1417638"/>
            <a:ext cx="5211762" cy="52117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606465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sz="4500" b="1" dirty="0" smtClean="0"/>
              <a:t>MYP Courses</a:t>
            </a:r>
            <a:endParaRPr lang="en-US" sz="4500" b="1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" y="5413375"/>
            <a:ext cx="1474787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542219"/>
              </p:ext>
            </p:extLst>
          </p:nvPr>
        </p:nvGraphicFramePr>
        <p:xfrm>
          <a:off x="533400" y="1295400"/>
          <a:ext cx="8077200" cy="3928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2415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Subject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Course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15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Language &amp; Literature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English 9, English 10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415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Language Acquisition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French,</a:t>
                      </a:r>
                      <a:r>
                        <a:rPr lang="en-US" sz="2200" baseline="0" dirty="0" smtClean="0"/>
                        <a:t> Spanish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297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Individuals</a:t>
                      </a:r>
                      <a:r>
                        <a:rPr lang="en-US" sz="2200" baseline="0" dirty="0" smtClean="0"/>
                        <a:t> &amp; Societies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World History &amp; Geog. 2</a:t>
                      </a:r>
                    </a:p>
                    <a:p>
                      <a:r>
                        <a:rPr lang="en-US" sz="2200" dirty="0" smtClean="0"/>
                        <a:t>US/VA Government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415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Mathematics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Geometry,</a:t>
                      </a:r>
                      <a:r>
                        <a:rPr lang="en-US" sz="2200" baseline="0" dirty="0" smtClean="0"/>
                        <a:t> Alg. 2, Extended Math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415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Sciences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Biology, Chemistry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415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Arts*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Visual or Performing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415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Health and Physical</a:t>
                      </a:r>
                      <a:r>
                        <a:rPr lang="en-US" sz="2200" baseline="0" dirty="0" smtClean="0"/>
                        <a:t> Education**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PE 9, PE 10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8363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5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</a:t>
            </a:r>
            <a:r>
              <a:rPr lang="en-US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en-US" sz="6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JRT</a:t>
            </a:r>
            <a:endParaRPr lang="en-US" sz="6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60360" y="1417638"/>
            <a:ext cx="4259239" cy="5135562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600" b="1" dirty="0" smtClean="0"/>
              <a:t>We </a:t>
            </a:r>
            <a:r>
              <a:rPr lang="en-US" sz="1600" b="1" dirty="0"/>
              <a:t>teach the “whole” child</a:t>
            </a:r>
          </a:p>
          <a:p>
            <a:pPr>
              <a:lnSpc>
                <a:spcPct val="90000"/>
              </a:lnSpc>
            </a:pPr>
            <a:r>
              <a:rPr lang="en-US" sz="1600" b="1" dirty="0"/>
              <a:t>Our IB students learn </a:t>
            </a:r>
            <a:r>
              <a:rPr lang="en-US" sz="1600" b="1" i="1" dirty="0"/>
              <a:t>how</a:t>
            </a:r>
            <a:r>
              <a:rPr lang="en-US" sz="1600" b="1" dirty="0"/>
              <a:t> to learn – to think, to ask “why,” to analyze, to solve problems</a:t>
            </a:r>
          </a:p>
          <a:p>
            <a:pPr>
              <a:lnSpc>
                <a:spcPct val="90000"/>
              </a:lnSpc>
            </a:pPr>
            <a:r>
              <a:rPr lang="en-US" sz="1600" b="1" dirty="0"/>
              <a:t>We emphasize teamwork, collaboration and communication skills</a:t>
            </a:r>
          </a:p>
          <a:p>
            <a:pPr>
              <a:lnSpc>
                <a:spcPct val="90000"/>
              </a:lnSpc>
            </a:pPr>
            <a:r>
              <a:rPr lang="en-US" sz="1600" b="1" dirty="0"/>
              <a:t>Our IB students are involved in everything – sports, cultural arts, government, social activities, the community</a:t>
            </a:r>
          </a:p>
          <a:p>
            <a:pPr>
              <a:lnSpc>
                <a:spcPct val="90000"/>
              </a:lnSpc>
            </a:pPr>
            <a:r>
              <a:rPr lang="en-US" sz="1600" b="1" dirty="0"/>
              <a:t>Students learn to appreciate diversity – of cultures, ethnicities and backgrounds</a:t>
            </a:r>
          </a:p>
          <a:p>
            <a:pPr>
              <a:lnSpc>
                <a:spcPct val="90000"/>
              </a:lnSpc>
            </a:pPr>
            <a:r>
              <a:rPr lang="en-US" sz="1600" b="1" dirty="0"/>
              <a:t>We prepare children to be successful in college and in their </a:t>
            </a:r>
            <a:r>
              <a:rPr lang="en-US" sz="1600" b="1" dirty="0" smtClean="0"/>
              <a:t>professions.  </a:t>
            </a:r>
            <a:r>
              <a:rPr lang="en-US" sz="1600" b="1" dirty="0"/>
              <a:t>Our goal is to encourage lifelong learning.</a:t>
            </a:r>
          </a:p>
          <a:p>
            <a:pPr>
              <a:lnSpc>
                <a:spcPct val="90000"/>
              </a:lnSpc>
            </a:pPr>
            <a:r>
              <a:rPr lang="en-US" sz="1600" b="1" dirty="0" smtClean="0"/>
              <a:t>We have a dedicated staff , and we </a:t>
            </a:r>
            <a:r>
              <a:rPr lang="en-US" sz="1600" b="1" dirty="0"/>
              <a:t>will come to know </a:t>
            </a:r>
            <a:r>
              <a:rPr lang="en-US" sz="1600" b="1" dirty="0" smtClean="0"/>
              <a:t>all of our IB students</a:t>
            </a:r>
            <a:endParaRPr lang="en-US" sz="1600" b="1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600" b="1" dirty="0"/>
              <a:t>Our aim is to partner with parents in </a:t>
            </a:r>
            <a:endParaRPr lang="en-US" sz="1600" b="1" dirty="0" smtClean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600" b="1" dirty="0" smtClean="0"/>
              <a:t>         developing </a:t>
            </a:r>
            <a:r>
              <a:rPr lang="en-US" sz="1600" b="1" dirty="0"/>
              <a:t>young people who will take </a:t>
            </a:r>
            <a:endParaRPr lang="en-US" sz="1600" b="1" dirty="0" smtClean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     thoughtful </a:t>
            </a:r>
            <a:r>
              <a:rPr lang="en-US" sz="1600" b="1" dirty="0"/>
              <a:t>action in their </a:t>
            </a:r>
            <a:r>
              <a:rPr lang="en-US" sz="1600" b="1" dirty="0" smtClean="0"/>
              <a:t>lives.</a:t>
            </a:r>
            <a:endParaRPr lang="en-US" sz="1600" b="1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9" y="5915881"/>
            <a:ext cx="620438" cy="6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8532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1785"/>
            <a:ext cx="8229600" cy="1143000"/>
          </a:xfrm>
        </p:spPr>
        <p:txBody>
          <a:bodyPr/>
          <a:lstStyle/>
          <a:p>
            <a:pPr algn="ctr"/>
            <a:r>
              <a:rPr lang="en-US" sz="4500" b="1" dirty="0" smtClean="0">
                <a:solidFill>
                  <a:srgbClr val="FA0035"/>
                </a:solidFill>
              </a:rPr>
              <a:t>The Personal Project</a:t>
            </a:r>
            <a:endParaRPr lang="en-US" sz="4500" b="1" dirty="0">
              <a:solidFill>
                <a:srgbClr val="FA0035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7957" y="958415"/>
            <a:ext cx="8229600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GB" sz="2200" dirty="0">
                <a:solidFill>
                  <a:schemeClr val="tx2"/>
                </a:solidFill>
              </a:rPr>
              <a:t>In grade 10 </a:t>
            </a:r>
            <a:r>
              <a:rPr lang="en-GB" sz="2200" dirty="0" smtClean="0">
                <a:solidFill>
                  <a:schemeClr val="tx2"/>
                </a:solidFill>
              </a:rPr>
              <a:t>students </a:t>
            </a:r>
            <a:r>
              <a:rPr lang="en-GB" sz="2200" dirty="0">
                <a:solidFill>
                  <a:schemeClr val="tx2"/>
                </a:solidFill>
              </a:rPr>
              <a:t>complete a personal project. This can take various forms, for example:</a:t>
            </a:r>
          </a:p>
          <a:p>
            <a:pPr>
              <a:lnSpc>
                <a:spcPct val="90000"/>
              </a:lnSpc>
            </a:pPr>
            <a:r>
              <a:rPr lang="en-US" sz="2200" b="1" dirty="0" smtClean="0">
                <a:solidFill>
                  <a:schemeClr val="tx2"/>
                </a:solidFill>
              </a:rPr>
              <a:t> </a:t>
            </a:r>
            <a:r>
              <a:rPr lang="en-US" sz="2200" b="1" dirty="0">
                <a:solidFill>
                  <a:schemeClr val="tx2"/>
                </a:solidFill>
              </a:rPr>
              <a:t>an essay</a:t>
            </a:r>
          </a:p>
          <a:p>
            <a:pPr marL="0" indent="0">
              <a:lnSpc>
                <a:spcPct val="90000"/>
              </a:lnSpc>
            </a:pPr>
            <a:r>
              <a:rPr lang="en-US" sz="2200" b="1" dirty="0">
                <a:solidFill>
                  <a:schemeClr val="tx2"/>
                </a:solidFill>
              </a:rPr>
              <a:t> </a:t>
            </a:r>
            <a:r>
              <a:rPr lang="en-US" sz="2200" b="1" dirty="0" smtClean="0">
                <a:solidFill>
                  <a:schemeClr val="tx2"/>
                </a:solidFill>
              </a:rPr>
              <a:t>    a </a:t>
            </a:r>
            <a:r>
              <a:rPr lang="en-US" sz="2200" b="1" dirty="0">
                <a:solidFill>
                  <a:schemeClr val="tx2"/>
                </a:solidFill>
              </a:rPr>
              <a:t>piece of creative writing</a:t>
            </a:r>
          </a:p>
          <a:p>
            <a:pPr marL="0" indent="0">
              <a:lnSpc>
                <a:spcPct val="90000"/>
              </a:lnSpc>
            </a:pPr>
            <a:r>
              <a:rPr lang="en-US" sz="2200" b="1" dirty="0">
                <a:solidFill>
                  <a:schemeClr val="tx2"/>
                </a:solidFill>
              </a:rPr>
              <a:t>  </a:t>
            </a:r>
            <a:r>
              <a:rPr lang="en-US" sz="2200" b="1" dirty="0" smtClean="0">
                <a:solidFill>
                  <a:schemeClr val="tx2"/>
                </a:solidFill>
              </a:rPr>
              <a:t>   an </a:t>
            </a:r>
            <a:r>
              <a:rPr lang="en-US" sz="2200" b="1" dirty="0">
                <a:solidFill>
                  <a:schemeClr val="tx2"/>
                </a:solidFill>
              </a:rPr>
              <a:t>original science experiment</a:t>
            </a:r>
          </a:p>
          <a:p>
            <a:pPr marL="0" indent="0">
              <a:lnSpc>
                <a:spcPct val="90000"/>
              </a:lnSpc>
            </a:pPr>
            <a:r>
              <a:rPr lang="en-US" sz="2200" b="1" dirty="0">
                <a:solidFill>
                  <a:schemeClr val="tx2"/>
                </a:solidFill>
              </a:rPr>
              <a:t>  </a:t>
            </a:r>
            <a:r>
              <a:rPr lang="en-US" sz="2200" b="1" dirty="0" smtClean="0">
                <a:solidFill>
                  <a:schemeClr val="tx2"/>
                </a:solidFill>
              </a:rPr>
              <a:t>   the </a:t>
            </a:r>
            <a:r>
              <a:rPr lang="en-US" sz="2200" b="1" dirty="0">
                <a:solidFill>
                  <a:schemeClr val="tx2"/>
                </a:solidFill>
              </a:rPr>
              <a:t>organization of an </a:t>
            </a:r>
            <a:r>
              <a:rPr lang="en-US" sz="2200" b="1" dirty="0" smtClean="0">
                <a:solidFill>
                  <a:schemeClr val="tx2"/>
                </a:solidFill>
              </a:rPr>
              <a:t>event</a:t>
            </a:r>
            <a:endParaRPr lang="en-US" sz="2200" b="1" dirty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The </a:t>
            </a:r>
            <a:r>
              <a:rPr lang="en-US" sz="2200" dirty="0">
                <a:solidFill>
                  <a:schemeClr val="tx2"/>
                </a:solidFill>
              </a:rPr>
              <a:t>work must :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200" b="1" dirty="0" smtClean="0">
                <a:solidFill>
                  <a:schemeClr val="tx2"/>
                </a:solidFill>
              </a:rPr>
              <a:t>-  </a:t>
            </a:r>
            <a:r>
              <a:rPr lang="en-US" sz="2200" b="1" dirty="0">
                <a:solidFill>
                  <a:schemeClr val="tx2"/>
                </a:solidFill>
              </a:rPr>
              <a:t>be completely independent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200" b="1" dirty="0" smtClean="0">
                <a:solidFill>
                  <a:schemeClr val="tx2"/>
                </a:solidFill>
              </a:rPr>
              <a:t>-  </a:t>
            </a:r>
            <a:r>
              <a:rPr lang="en-US" sz="2200" b="1" dirty="0">
                <a:solidFill>
                  <a:schemeClr val="tx2"/>
                </a:solidFill>
              </a:rPr>
              <a:t>focus on </a:t>
            </a:r>
            <a:r>
              <a:rPr lang="en-US" sz="2200" b="1" dirty="0" smtClean="0">
                <a:solidFill>
                  <a:schemeClr val="tx2"/>
                </a:solidFill>
              </a:rPr>
              <a:t>one Global Context </a:t>
            </a:r>
            <a:endParaRPr lang="en-US" sz="2200" b="1" dirty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200" b="1" dirty="0" smtClean="0">
                <a:solidFill>
                  <a:schemeClr val="tx2"/>
                </a:solidFill>
              </a:rPr>
              <a:t>  -focus </a:t>
            </a:r>
            <a:r>
              <a:rPr lang="en-US" sz="2200" b="1" dirty="0">
                <a:solidFill>
                  <a:schemeClr val="tx2"/>
                </a:solidFill>
              </a:rPr>
              <a:t>on the </a:t>
            </a:r>
            <a:r>
              <a:rPr lang="en-US" sz="2200" b="1" i="1" dirty="0">
                <a:solidFill>
                  <a:schemeClr val="tx2"/>
                </a:solidFill>
              </a:rPr>
              <a:t>process</a:t>
            </a:r>
            <a:r>
              <a:rPr lang="en-US" sz="2200" b="1" dirty="0">
                <a:solidFill>
                  <a:schemeClr val="tx2"/>
                </a:solidFill>
              </a:rPr>
              <a:t> of completing the project </a:t>
            </a:r>
            <a:endParaRPr lang="en-US" sz="2200" b="1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200" b="1" dirty="0" smtClean="0">
                <a:solidFill>
                  <a:schemeClr val="tx2"/>
                </a:solidFill>
              </a:rPr>
              <a:t>           as </a:t>
            </a:r>
            <a:r>
              <a:rPr lang="en-US" sz="2200" b="1" dirty="0">
                <a:solidFill>
                  <a:schemeClr val="tx2"/>
                </a:solidFill>
              </a:rPr>
              <a:t>well as the </a:t>
            </a:r>
            <a:r>
              <a:rPr lang="en-US" sz="2200" b="1" dirty="0" smtClean="0">
                <a:solidFill>
                  <a:schemeClr val="tx2"/>
                </a:solidFill>
              </a:rPr>
              <a:t>finished product</a:t>
            </a:r>
            <a:r>
              <a:rPr lang="en-US" sz="2000" dirty="0">
                <a:solidFill>
                  <a:schemeClr val="tx2"/>
                </a:solidFill>
              </a:rPr>
              <a:t>	</a:t>
            </a:r>
            <a:r>
              <a:rPr lang="en-US" sz="2000" dirty="0" smtClean="0">
                <a:solidFill>
                  <a:schemeClr val="tx2"/>
                </a:solidFill>
              </a:rPr>
              <a:t>.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3375"/>
            <a:ext cx="1474787" cy="14446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074" y="4953000"/>
            <a:ext cx="2963332" cy="2222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462" y="3886200"/>
            <a:ext cx="257175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5559" y="1712841"/>
            <a:ext cx="2933124" cy="2199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63225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Bpresentation_Engl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12095</TotalTime>
  <Words>678</Words>
  <Application>Microsoft Office PowerPoint</Application>
  <PresentationFormat>On-screen Show (4:3)</PresentationFormat>
  <Paragraphs>141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Copperplate Gothic Bold</vt:lpstr>
      <vt:lpstr>Courier New</vt:lpstr>
      <vt:lpstr>JasmineUPC</vt:lpstr>
      <vt:lpstr>Lucida Handwriting</vt:lpstr>
      <vt:lpstr>Wingdings</vt:lpstr>
      <vt:lpstr>IBpresentation_English</vt:lpstr>
      <vt:lpstr> WELCOME CLASS OF 2023! </vt:lpstr>
      <vt:lpstr>Tonight’s agenda</vt:lpstr>
      <vt:lpstr>Our mission </vt:lpstr>
      <vt:lpstr>What is the profile of the  IB Learner?</vt:lpstr>
      <vt:lpstr>IB learners strive to be…</vt:lpstr>
      <vt:lpstr>THE MIDDLE YEARS PROGRAM Grades 6 to 10</vt:lpstr>
      <vt:lpstr>MYP Courses</vt:lpstr>
      <vt:lpstr>IB AT JRT</vt:lpstr>
      <vt:lpstr>The Personal Project</vt:lpstr>
      <vt:lpstr>Creativity, Activity, Service</vt:lpstr>
      <vt:lpstr> ASSESSMENT IN THE MYP </vt:lpstr>
      <vt:lpstr>Straight talk from IBers</vt:lpstr>
      <vt:lpstr>Seminar</vt:lpstr>
      <vt:lpstr>Transportation</vt:lpstr>
      <vt:lpstr>Parent communication &amp; Involvement</vt:lpstr>
      <vt:lpstr>Important dates &amp; events</vt:lpstr>
      <vt:lpstr>Your packet</vt:lpstr>
      <vt:lpstr>Thank you for coming!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Elizabeth M. Harper (emharper)</cp:lastModifiedBy>
  <cp:revision>143</cp:revision>
  <dcterms:created xsi:type="dcterms:W3CDTF">2011-05-31T16:13:53Z</dcterms:created>
  <dcterms:modified xsi:type="dcterms:W3CDTF">2019-06-03T17:10:01Z</dcterms:modified>
</cp:coreProperties>
</file>