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72" r:id="rId5"/>
    <p:sldId id="271" r:id="rId6"/>
    <p:sldId id="260" r:id="rId7"/>
    <p:sldId id="273" r:id="rId8"/>
    <p:sldId id="266" r:id="rId9"/>
    <p:sldId id="264" r:id="rId10"/>
    <p:sldId id="263" r:id="rId11"/>
    <p:sldId id="267" r:id="rId12"/>
    <p:sldId id="275" r:id="rId13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78FB5"/>
    <a:srgbClr val="00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22098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628900"/>
            <a:ext cx="4724400" cy="2476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5280AC-E41B-486C-8F74-B2C2D60A1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8A71A-5C5E-4B0A-9585-45A2F19F6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3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33951-2E0A-4746-9C7A-EC10D4C55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2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797FD-D96F-4798-8EDF-B187B4D47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6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9789F-AE68-4AFF-A443-B6E8D7973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3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BC1B5-77AA-4E75-B141-9D996413C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5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89874-5633-4DCA-A753-3E79641D3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8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92B83-73F4-4859-B720-EF1B3A107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5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C6C89-C7FA-4067-A40E-D9EB0BF96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91D7C-C125-4709-B9A2-F822D31F6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1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9BDED-0D4A-4AFF-B60B-E6CA2E400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7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0"/>
            <a:ext cx="8839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46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ED9ECA-9AF6-4E38-9B9B-A30C171033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henrico.k12.va.us/henricoib/" TargetMode="External"/><Relationship Id="rId2" Type="http://schemas.openxmlformats.org/officeDocument/2006/relationships/hyperlink" Target="http://www.ib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henrico.k12.va.us/emharper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Specialty Center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Information Sessions </a:t>
            </a:r>
            <a:r>
              <a:rPr lang="en-US" dirty="0" smtClean="0">
                <a:latin typeface="Calibri" panose="020F0502020204030204" pitchFamily="34" charset="0"/>
              </a:rPr>
              <a:t>2018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sz="2600" i="1" dirty="0">
                <a:latin typeface="Calibri" panose="020F0502020204030204" pitchFamily="34" charset="0"/>
              </a:rPr>
              <a:t>Priscilla Biddle, </a:t>
            </a:r>
            <a:r>
              <a:rPr lang="en-US" sz="2600" i="1" dirty="0" smtClean="0">
                <a:latin typeface="Calibri" panose="020F0502020204030204" pitchFamily="34" charset="0"/>
              </a:rPr>
              <a:t>IB Director at Henrico </a:t>
            </a:r>
            <a:r>
              <a:rPr lang="en-US" sz="2600" i="1" dirty="0">
                <a:latin typeface="Calibri" panose="020F0502020204030204" pitchFamily="34" charset="0"/>
              </a:rPr>
              <a:t>HS</a:t>
            </a:r>
            <a:br>
              <a:rPr lang="en-US" sz="2600" i="1" dirty="0">
                <a:latin typeface="Calibri" panose="020F0502020204030204" pitchFamily="34" charset="0"/>
              </a:rPr>
            </a:br>
            <a:r>
              <a:rPr lang="en-US" sz="2600" i="1" dirty="0">
                <a:latin typeface="Calibri" panose="020F0502020204030204" pitchFamily="34" charset="0"/>
              </a:rPr>
              <a:t>Ellie Harper, </a:t>
            </a:r>
            <a:r>
              <a:rPr lang="en-US" sz="2600" i="1" dirty="0" smtClean="0">
                <a:latin typeface="Calibri" panose="020F0502020204030204" pitchFamily="34" charset="0"/>
              </a:rPr>
              <a:t>IB Director at JR </a:t>
            </a:r>
            <a:r>
              <a:rPr lang="en-US" sz="2600" i="1" dirty="0">
                <a:latin typeface="Calibri" panose="020F0502020204030204" pitchFamily="34" charset="0"/>
              </a:rPr>
              <a:t>Tucker </a:t>
            </a:r>
            <a:r>
              <a:rPr lang="en-US" sz="2600" i="1" dirty="0" smtClean="0">
                <a:latin typeface="Calibri" panose="020F0502020204030204" pitchFamily="34" charset="0"/>
              </a:rPr>
              <a:t>HS</a:t>
            </a:r>
            <a:br>
              <a:rPr lang="en-US" sz="2600" i="1" dirty="0" smtClean="0">
                <a:latin typeface="Calibri" panose="020F0502020204030204" pitchFamily="34" charset="0"/>
              </a:rPr>
            </a:br>
            <a:r>
              <a:rPr lang="en-US" sz="2600" i="1" dirty="0" smtClean="0">
                <a:latin typeface="Calibri" panose="020F0502020204030204" pitchFamily="34" charset="0"/>
              </a:rPr>
              <a:t>April Craver, IB Programs Specialist</a:t>
            </a:r>
            <a:r>
              <a:rPr lang="en-US" sz="3000" i="1" dirty="0"/>
              <a:t/>
            </a:r>
            <a:br>
              <a:rPr lang="en-US" sz="3000" i="1" dirty="0"/>
            </a:br>
            <a:endParaRPr lang="en-US" sz="3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879" y="2494208"/>
            <a:ext cx="2262778" cy="221218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1" y="4308224"/>
            <a:ext cx="2984538" cy="226824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862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Where can you find out more information?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hlinkClick r:id="rId2"/>
              </a:rPr>
              <a:t>www.ibo.org</a:t>
            </a:r>
            <a:r>
              <a:rPr lang="en-US" dirty="0">
                <a:latin typeface="Calibri" panose="020F0502020204030204" pitchFamily="34" charset="0"/>
              </a:rPr>
              <a:t> – International site</a:t>
            </a:r>
          </a:p>
          <a:p>
            <a:r>
              <a:rPr lang="en-US" dirty="0">
                <a:latin typeface="Calibri" panose="020F0502020204030204" pitchFamily="34" charset="0"/>
                <a:hlinkClick r:id="rId3"/>
              </a:rPr>
              <a:t>http://blogs.henrico.k12.va.us/henricoib/</a:t>
            </a:r>
            <a:r>
              <a:rPr lang="en-US" dirty="0">
                <a:latin typeface="Calibri" panose="020F0502020204030204" pitchFamily="34" charset="0"/>
              </a:rPr>
              <a:t>  		“Biddle’s Bytes and Bits”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plbiddle@henrico.k12.va.us</a:t>
            </a:r>
          </a:p>
          <a:p>
            <a:r>
              <a:rPr lang="en-US" dirty="0">
                <a:latin typeface="Calibri" panose="020F0502020204030204" pitchFamily="34" charset="0"/>
                <a:hlinkClick r:id="rId4"/>
              </a:rPr>
              <a:t>http://blogs.henrico.k12.va.us/emharper/</a:t>
            </a:r>
            <a:r>
              <a:rPr lang="en-US" dirty="0">
                <a:latin typeface="Calibri" panose="020F0502020204030204" pitchFamily="34" charset="0"/>
              </a:rPr>
              <a:t> -		 	“Harper’s Highlights”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emharper@henrico.k12.va.us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51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What is IB?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International Baccalaureate is a global academic program that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aims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to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develop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inquiring, knowledgeable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and caring young people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who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help to create a better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and more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peaceful world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through intercultural understanding and respect.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works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with schools, governments and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international organizations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to develop challenging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programs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of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international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education and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rigorous assessment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encourages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students across the world to become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active, compassionate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and lifelong learners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who understand that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other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people,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with their    				differences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 can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also be right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18" y="152400"/>
            <a:ext cx="1174010" cy="11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2362200"/>
            <a:ext cx="8839200" cy="1143000"/>
          </a:xfrm>
        </p:spPr>
        <p:txBody>
          <a:bodyPr/>
          <a:lstStyle/>
          <a:p>
            <a:r>
              <a:rPr lang="en-US" sz="8000" dirty="0">
                <a:solidFill>
                  <a:srgbClr val="FFFF00"/>
                </a:solidFill>
                <a:latin typeface="Bodoni MT Black" panose="02070A03080606020203" pitchFamily="18" charset="0"/>
              </a:rPr>
              <a:t>I</a:t>
            </a:r>
            <a:r>
              <a:rPr lang="en-US" sz="8000" dirty="0">
                <a:solidFill>
                  <a:srgbClr val="002060"/>
                </a:solidFill>
                <a:latin typeface="Haettenschweiler" panose="020B0706040902060204" pitchFamily="34" charset="0"/>
              </a:rPr>
              <a:t>B</a:t>
            </a:r>
            <a:r>
              <a:rPr lang="en-US" sz="8000" dirty="0">
                <a:latin typeface="Calibri" panose="020F0502020204030204" pitchFamily="34" charset="0"/>
              </a:rPr>
              <a:t> </a:t>
            </a:r>
            <a:r>
              <a:rPr lang="en-US" sz="8000" dirty="0" smtClean="0">
                <a:latin typeface="Calibri" panose="020F0502020204030204" pitchFamily="34" charset="0"/>
              </a:rPr>
              <a:t> </a:t>
            </a:r>
            <a:r>
              <a:rPr lang="en-US" sz="8000" dirty="0" smtClean="0">
                <a:solidFill>
                  <a:srgbClr val="00B050"/>
                </a:solidFill>
                <a:latin typeface="Jokerman" panose="04090605060D06020702" pitchFamily="82" charset="0"/>
              </a:rPr>
              <a:t>U</a:t>
            </a:r>
            <a:r>
              <a:rPr lang="en-US" sz="8000" dirty="0" smtClean="0">
                <a:solidFill>
                  <a:srgbClr val="7030A0"/>
                </a:solidFill>
                <a:latin typeface="Broadway" panose="04040905080B02020502" pitchFamily="82" charset="0"/>
              </a:rPr>
              <a:t>n</a:t>
            </a:r>
            <a:r>
              <a:rPr lang="en-US" sz="8000" dirty="0" smtClean="0">
                <a:latin typeface="Brush Script MT" panose="03060802040406070304" pitchFamily="66" charset="0"/>
              </a:rPr>
              <a:t>i</a:t>
            </a:r>
            <a:r>
              <a:rPr lang="en-US" sz="8000" dirty="0" smtClean="0">
                <a:solidFill>
                  <a:srgbClr val="FF0000"/>
                </a:solidFill>
                <a:latin typeface="Engravers MT" panose="02090707080505020304" pitchFamily="18" charset="0"/>
              </a:rPr>
              <a:t>q</a:t>
            </a:r>
            <a:r>
              <a:rPr lang="en-US" sz="8000" dirty="0" smtClean="0">
                <a:solidFill>
                  <a:srgbClr val="FFC000"/>
                </a:solidFill>
                <a:latin typeface="Matura MT Script Capitals" panose="03020802060602070202" pitchFamily="66" charset="0"/>
              </a:rPr>
              <a:t>u</a:t>
            </a:r>
            <a:r>
              <a:rPr lang="en-US" sz="8000" dirty="0" smtClean="0">
                <a:solidFill>
                  <a:srgbClr val="178FB5"/>
                </a:solidFill>
                <a:latin typeface="Ravie" panose="04040805050809020602" pitchFamily="82" charset="0"/>
              </a:rPr>
              <a:t>e</a:t>
            </a:r>
            <a:r>
              <a:rPr lang="en-US" sz="8000" dirty="0" smtClean="0">
                <a:latin typeface="Calibri" panose="020F0502020204030204" pitchFamily="34" charset="0"/>
              </a:rPr>
              <a:t> </a:t>
            </a:r>
            <a:endParaRPr lang="en-US" sz="8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28" b="666"/>
          <a:stretch/>
        </p:blipFill>
        <p:spPr>
          <a:xfrm>
            <a:off x="304800" y="1527463"/>
            <a:ext cx="2900362" cy="2812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20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245"/>
            <a:ext cx="7010400" cy="683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1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“specialty” in our Center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724400"/>
          </a:xfrm>
        </p:spPr>
        <p:txBody>
          <a:bodyPr/>
          <a:lstStyle/>
          <a:p>
            <a:pPr lvl="1"/>
            <a:r>
              <a:rPr lang="en-US" dirty="0">
                <a:latin typeface="Calibri" panose="020F0502020204030204" pitchFamily="34" charset="0"/>
              </a:rPr>
              <a:t>Students receive a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“classical, liberal arts” education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Focus on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six areas of educational endeavor</a:t>
            </a:r>
            <a:r>
              <a:rPr lang="en-US" dirty="0">
                <a:latin typeface="Calibri" panose="020F0502020204030204" pitchFamily="34" charset="0"/>
              </a:rPr>
              <a:t>: English, world language, history, experimental sciences, mathematics, and the </a:t>
            </a:r>
            <a:r>
              <a:rPr lang="en-US" dirty="0" smtClean="0">
                <a:latin typeface="Calibri" panose="020F0502020204030204" pitchFamily="34" charset="0"/>
              </a:rPr>
              <a:t>arts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Balanced curriculum in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breadth and depth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Students explore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how to learn </a:t>
            </a:r>
            <a:r>
              <a:rPr lang="en-US" dirty="0">
                <a:latin typeface="Calibri" panose="020F0502020204030204" pitchFamily="34" charset="0"/>
              </a:rPr>
              <a:t>and how their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learning relates to life </a:t>
            </a:r>
            <a:r>
              <a:rPr lang="en-US" dirty="0">
                <a:latin typeface="Calibri" panose="020F0502020204030204" pitchFamily="34" charset="0"/>
              </a:rPr>
              <a:t>through Global Contexts in all classes in </a:t>
            </a:r>
            <a:r>
              <a:rPr lang="en-US" dirty="0" smtClean="0">
                <a:latin typeface="Calibri" panose="020F0502020204030204" pitchFamily="34" charset="0"/>
              </a:rPr>
              <a:t>MYP, </a:t>
            </a:r>
            <a:r>
              <a:rPr lang="en-US" dirty="0">
                <a:latin typeface="Calibri" panose="020F0502020204030204" pitchFamily="34" charset="0"/>
              </a:rPr>
              <a:t>in Theory of Knowledge class and topics in the Diploma </a:t>
            </a:r>
            <a:r>
              <a:rPr lang="en-US" dirty="0" smtClean="0">
                <a:latin typeface="Calibri" panose="020F0502020204030204" pitchFamily="34" charset="0"/>
              </a:rPr>
              <a:t>Program, and in    	           the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application of knowledge </a:t>
            </a:r>
            <a:r>
              <a:rPr lang="en-US" dirty="0" smtClean="0">
                <a:latin typeface="Calibri" panose="020F0502020204030204" pitchFamily="34" charset="0"/>
              </a:rPr>
              <a:t>in service to the      			community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125" y="152400"/>
            <a:ext cx="1174010" cy="11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Internal </a:t>
            </a:r>
            <a:r>
              <a:rPr lang="en-US" dirty="0">
                <a:latin typeface="Calibri" panose="020F0502020204030204" pitchFamily="34" charset="0"/>
              </a:rPr>
              <a:t>standardization of MYP assessments in Grade 10 </a:t>
            </a:r>
          </a:p>
          <a:p>
            <a:r>
              <a:rPr lang="en-US" dirty="0">
                <a:latin typeface="Calibri" panose="020F0502020204030204" pitchFamily="34" charset="0"/>
              </a:rPr>
              <a:t>Moderation of the personal project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Moderation of </a:t>
            </a:r>
            <a:r>
              <a:rPr lang="en-US" dirty="0">
                <a:latin typeface="Calibri" panose="020F0502020204030204" pitchFamily="34" charset="0"/>
              </a:rPr>
              <a:t>internal assessments in grades 11 and </a:t>
            </a:r>
            <a:r>
              <a:rPr lang="en-US" dirty="0" smtClean="0">
                <a:latin typeface="Calibri" panose="020F0502020204030204" pitchFamily="34" charset="0"/>
              </a:rPr>
              <a:t>12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Externally scored IB exams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12" y="2147"/>
            <a:ext cx="1244887" cy="12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IB 		   	 &amp; 	    	 AP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No </a:t>
            </a:r>
            <a:r>
              <a:rPr lang="en-US" dirty="0">
                <a:latin typeface="Calibri" panose="020F0502020204030204" pitchFamily="34" charset="0"/>
              </a:rPr>
              <a:t>formal process to teach </a:t>
            </a:r>
            <a:r>
              <a:rPr lang="en-US" dirty="0" smtClean="0">
                <a:latin typeface="Calibri" panose="020F0502020204030204" pitchFamily="34" charset="0"/>
              </a:rPr>
              <a:t>AP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No outside accountability required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National standard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12" y="2147"/>
            <a:ext cx="1244887" cy="121705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Authorization </a:t>
            </a:r>
            <a:r>
              <a:rPr lang="en-US" dirty="0">
                <a:latin typeface="Calibri" panose="020F0502020204030204" pitchFamily="34" charset="0"/>
              </a:rPr>
              <a:t>process to become designated as an IB World </a:t>
            </a:r>
            <a:r>
              <a:rPr lang="en-US" dirty="0" smtClean="0">
                <a:latin typeface="Calibri" panose="020F0502020204030204" pitchFamily="34" charset="0"/>
              </a:rPr>
              <a:t>School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Program must be accredited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International standard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How can IB pay off?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Special programs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College acceptance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Scholarships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Greater confidence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Higher performance in college and beyond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12" y="2147"/>
            <a:ext cx="1244887" cy="12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4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Applications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50 seats at Tucker, 100 at Henrico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May apply to both sites; both sites may or may not accept you. You will decide where you go. 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Follow the county deadlines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Pay special attention to the essay—be authentic!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12" y="2147"/>
            <a:ext cx="1244887" cy="12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0288565">
  <a:themeElements>
    <a:clrScheme name="">
      <a:dk1>
        <a:srgbClr val="000000"/>
      </a:dk1>
      <a:lt1>
        <a:srgbClr val="B2B2B2"/>
      </a:lt1>
      <a:dk2>
        <a:srgbClr val="336699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808080"/>
        </a:dk1>
        <a:lt1>
          <a:srgbClr val="FFFFFF"/>
        </a:lt1>
        <a:dk2>
          <a:srgbClr val="B2B2B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1C273BC9-58F0-41C7-9711-2049F7E8CE3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10288565</Template>
  <TotalTime>331</TotalTime>
  <Words>297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Bodoni MT Black</vt:lpstr>
      <vt:lpstr>Broadway</vt:lpstr>
      <vt:lpstr>Brush Script MT</vt:lpstr>
      <vt:lpstr>Calibri</vt:lpstr>
      <vt:lpstr>Engravers MT</vt:lpstr>
      <vt:lpstr>Haettenschweiler</vt:lpstr>
      <vt:lpstr>Jokerman</vt:lpstr>
      <vt:lpstr>Matura MT Script Capitals</vt:lpstr>
      <vt:lpstr>Ravie</vt:lpstr>
      <vt:lpstr>10288565</vt:lpstr>
      <vt:lpstr>Specialty Center  Information Sessions 2018 Priscilla Biddle, IB Director at Henrico HS Ellie Harper, IB Director at JR Tucker HS April Craver, IB Programs Specialist </vt:lpstr>
      <vt:lpstr>What is IB?</vt:lpstr>
      <vt:lpstr>IB  Unique </vt:lpstr>
      <vt:lpstr>PowerPoint Presentation</vt:lpstr>
      <vt:lpstr>No “specialty” in our Center</vt:lpstr>
      <vt:lpstr>Quality Control</vt:lpstr>
      <vt:lpstr>    IB        &amp;        AP</vt:lpstr>
      <vt:lpstr>How can IB pay off?</vt:lpstr>
      <vt:lpstr>Applications</vt:lpstr>
      <vt:lpstr>Where can you find out more information?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IB</dc:title>
  <dc:creator>Windows User</dc:creator>
  <cp:lastModifiedBy>Elizabeth M. Harper (emharper)</cp:lastModifiedBy>
  <cp:revision>49</cp:revision>
  <dcterms:created xsi:type="dcterms:W3CDTF">2010-10-05T14:42:04Z</dcterms:created>
  <dcterms:modified xsi:type="dcterms:W3CDTF">2018-09-25T13:52:45Z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TC102885651033</vt:lpwstr>
  </property>
</Properties>
</file>