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1" r:id="rId3"/>
    <p:sldId id="280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58" r:id="rId20"/>
    <p:sldId id="261" r:id="rId21"/>
    <p:sldId id="259" r:id="rId22"/>
    <p:sldId id="260" r:id="rId23"/>
    <p:sldId id="262" r:id="rId24"/>
    <p:sldId id="282" r:id="rId25"/>
    <p:sldId id="283" r:id="rId26"/>
    <p:sldId id="26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4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" y="2194560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3915938"/>
            <a:ext cx="11506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ED0486-E8BC-452D-B9F9-0C3C25ABF8FE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3/4/2019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101452-D7EF-47EA-BA35-4FDC5EAE4D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550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ED0486-E8BC-452D-B9F9-0C3C25ABF8FE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3/4/2019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101452-D7EF-47EA-BA35-4FDC5EAE4D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6864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ED0486-E8BC-452D-B9F9-0C3C25ABF8FE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3/4/2019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101452-D7EF-47EA-BA35-4FDC5EAE4D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0751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ED0486-E8BC-452D-B9F9-0C3C25ABF8FE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3/4/2019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101452-D7EF-47EA-BA35-4FDC5EAE4D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1519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94560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1827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ED0486-E8BC-452D-B9F9-0C3C25ABF8FE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3/4/2019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101452-D7EF-47EA-BA35-4FDC5EAE4D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042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ED0486-E8BC-452D-B9F9-0C3C25ABF8FE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3/4/2019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101452-D7EF-47EA-BA35-4FDC5EAE4D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9411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ED0486-E8BC-452D-B9F9-0C3C25ABF8FE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3/4/2019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101452-D7EF-47EA-BA35-4FDC5EAE4D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8409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ED0486-E8BC-452D-B9F9-0C3C25ABF8FE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3/4/2019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101452-D7EF-47EA-BA35-4FDC5EAE4D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751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ED0486-E8BC-452D-B9F9-0C3C25ABF8FE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3/4/2019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101452-D7EF-47EA-BA35-4FDC5EAE4D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3944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ED0486-E8BC-452D-B9F9-0C3C25ABF8FE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3/4/2019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101452-D7EF-47EA-BA35-4FDC5EAE4D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5703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ED0486-E8BC-452D-B9F9-0C3C25ABF8FE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3/4/2019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101452-D7EF-47EA-BA35-4FDC5EAE4D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1488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ED0486-E8BC-452D-B9F9-0C3C25ABF8FE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3/4/2019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101452-D7EF-47EA-BA35-4FDC5EAE4D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12583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youtube.com/watch?v=cLAa_cw6z60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" y="2620667"/>
            <a:ext cx="11247120" cy="1739347"/>
          </a:xfrm>
        </p:spPr>
        <p:txBody>
          <a:bodyPr>
            <a:normAutofit fontScale="90000"/>
          </a:bodyPr>
          <a:lstStyle/>
          <a:p>
            <a:r>
              <a:rPr lang="en-US" sz="53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final countdown</a:t>
            </a:r>
            <a:br>
              <a:rPr lang="en-US" sz="53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sz="53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plus </a:t>
            </a:r>
            <a:br>
              <a:rPr lang="en-US" sz="53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sz="53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 look at college life!</a:t>
            </a:r>
            <a:r>
              <a:rPr lang="en-US" sz="88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US" sz="88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sz="8800" dirty="0" smtClean="0">
                <a:latin typeface="Algerian" panose="04020705040A02060702" pitchFamily="82" charset="0"/>
              </a:rPr>
              <a:t> </a:t>
            </a:r>
            <a:endParaRPr lang="en-US" sz="8800" dirty="0"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4494666"/>
            <a:ext cx="11506200" cy="792811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Ms. Hunt, IB School Counselor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March 4, 2019</a:t>
            </a:r>
            <a:endParaRPr lang="en-US" sz="2800" b="1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0469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263" y="467056"/>
            <a:ext cx="9784080" cy="1508760"/>
          </a:xfrm>
        </p:spPr>
        <p:txBody>
          <a:bodyPr>
            <a:normAutofit fontScale="90000"/>
          </a:bodyPr>
          <a:lstStyle/>
          <a:p>
            <a:r>
              <a:rPr lang="en-US" b="1" cap="none" dirty="0"/>
              <a:t>6</a:t>
            </a:r>
            <a:r>
              <a:rPr lang="en-US" b="1" cap="none" dirty="0" smtClean="0"/>
              <a:t>. No matter how nervous you are, DO NOT ask someone else to open your envelope or admissions email.</a:t>
            </a:r>
            <a:br>
              <a:rPr lang="en-US" b="1" cap="none" dirty="0" smtClean="0"/>
            </a:br>
            <a:endParaRPr lang="en-US" cap="non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487" y="2120997"/>
            <a:ext cx="8297856" cy="419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5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535" y="537395"/>
            <a:ext cx="9784080" cy="1508760"/>
          </a:xfrm>
        </p:spPr>
        <p:txBody>
          <a:bodyPr>
            <a:normAutofit fontScale="90000"/>
          </a:bodyPr>
          <a:lstStyle/>
          <a:p>
            <a:r>
              <a:rPr lang="en-US" b="1" cap="none" dirty="0" smtClean="0"/>
              <a:t>7. Avoid learning the news in the company of too many spectators.</a:t>
            </a:r>
            <a:br>
              <a:rPr lang="en-US" b="1" cap="none" dirty="0" smtClean="0"/>
            </a:br>
            <a:endParaRPr lang="en-US" cap="non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102" y="2259255"/>
            <a:ext cx="7426643" cy="414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7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196" y="509260"/>
            <a:ext cx="9784080" cy="1508760"/>
          </a:xfrm>
        </p:spPr>
        <p:txBody>
          <a:bodyPr>
            <a:normAutofit fontScale="90000"/>
          </a:bodyPr>
          <a:lstStyle/>
          <a:p>
            <a:r>
              <a:rPr lang="en-US" b="1" cap="none" dirty="0" smtClean="0"/>
              <a:t>8. Keep perspective: college admissions are NOT a referendum on your worth as a human being.</a:t>
            </a:r>
            <a:br>
              <a:rPr lang="en-US" b="1" cap="none" dirty="0" smtClean="0"/>
            </a:br>
            <a:endParaRPr lang="en-US" cap="non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744" y="1905441"/>
            <a:ext cx="5953125" cy="48196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47582" y="6119446"/>
            <a:ext cx="351692" cy="9847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100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518" y="452988"/>
            <a:ext cx="11669019" cy="1508760"/>
          </a:xfrm>
        </p:spPr>
        <p:txBody>
          <a:bodyPr>
            <a:normAutofit fontScale="90000"/>
          </a:bodyPr>
          <a:lstStyle/>
          <a:p>
            <a:r>
              <a:rPr lang="en-US" b="1" cap="none" dirty="0" smtClean="0"/>
              <a:t>9. If you don't get into your top choice school, focus on the awesome things your other school options offer.</a:t>
            </a:r>
            <a:br>
              <a:rPr lang="en-US" b="1" cap="none" dirty="0" smtClean="0"/>
            </a:br>
            <a:endParaRPr lang="en-US" cap="non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6557" y="2123855"/>
            <a:ext cx="5953125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4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722" y="495192"/>
            <a:ext cx="11176649" cy="1508760"/>
          </a:xfrm>
        </p:spPr>
        <p:txBody>
          <a:bodyPr>
            <a:normAutofit fontScale="90000"/>
          </a:bodyPr>
          <a:lstStyle/>
          <a:p>
            <a:r>
              <a:rPr lang="en-US" b="1" cap="none" dirty="0" smtClean="0"/>
              <a:t>10. After good news and bad, be there for your friends.</a:t>
            </a:r>
            <a:br>
              <a:rPr lang="en-US" b="1" cap="none" dirty="0" smtClean="0"/>
            </a:br>
            <a:endParaRPr lang="en-US" cap="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592" y="2715651"/>
            <a:ext cx="7313735" cy="292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12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925" y="481124"/>
            <a:ext cx="11458004" cy="1508760"/>
          </a:xfrm>
        </p:spPr>
        <p:txBody>
          <a:bodyPr>
            <a:normAutofit fontScale="90000"/>
          </a:bodyPr>
          <a:lstStyle/>
          <a:p>
            <a:r>
              <a:rPr lang="en-US" b="1" cap="none" dirty="0" smtClean="0"/>
              <a:t>11. Focus on the present! Relish these last few breaths of childhood.</a:t>
            </a:r>
            <a:br>
              <a:rPr lang="en-US" b="1" cap="none" dirty="0" smtClean="0"/>
            </a:br>
            <a:endParaRPr lang="en-US" cap="non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0625" y="2095719"/>
            <a:ext cx="5953125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8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Never again will you live a life so free of obligations and real-world consequences.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386993" y="467056"/>
            <a:ext cx="9784080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b="1" cap="none" dirty="0" smtClean="0"/>
              <a:t>12. Remember that everyone is proud of you. Believe them. Enjoy your accomplishments.</a:t>
            </a:r>
            <a:br>
              <a:rPr lang="en-US" b="1" cap="none" dirty="0" smtClean="0"/>
            </a:br>
            <a:endParaRPr lang="en-US" cap="none" dirty="0"/>
          </a:p>
        </p:txBody>
      </p:sp>
      <p:sp>
        <p:nvSpPr>
          <p:cNvPr id="5" name="AutoShape 6" descr="Nothing says &quot;I'm proud&quot; like some hand-carved bananas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6386" y="1975816"/>
            <a:ext cx="4617794" cy="461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48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70" y="241973"/>
            <a:ext cx="11563643" cy="1508760"/>
          </a:xfrm>
        </p:spPr>
        <p:txBody>
          <a:bodyPr>
            <a:normAutofit fontScale="90000"/>
          </a:bodyPr>
          <a:lstStyle/>
          <a:p>
            <a:r>
              <a:rPr lang="en-US" b="1" cap="none" dirty="0" smtClean="0"/>
              <a:t>13. Even if you're disappointed, remember that getting into college is just one of the many situations in life where you have limited control. </a:t>
            </a:r>
            <a:endParaRPr lang="en-US" cap="non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864" y="2404769"/>
            <a:ext cx="6690653" cy="378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77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197" y="509260"/>
            <a:ext cx="9784080" cy="1508760"/>
          </a:xfrm>
        </p:spPr>
        <p:txBody>
          <a:bodyPr>
            <a:normAutofit fontScale="90000"/>
          </a:bodyPr>
          <a:lstStyle/>
          <a:p>
            <a:r>
              <a:rPr lang="en-US" b="1" cap="none" dirty="0" smtClean="0"/>
              <a:t>14. And remember that no matter where you go, college can be awesome!</a:t>
            </a:r>
            <a:br>
              <a:rPr lang="en-US" b="1" cap="none" dirty="0" smtClean="0"/>
            </a:br>
            <a:endParaRPr lang="en-US" cap="non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575" y="2400299"/>
            <a:ext cx="6757182" cy="380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21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erdist.com/wp-content/uploads/2013/06/monsters1.jpg">
            <a:hlinkClick r:id="rId2"/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047" y="-23180"/>
            <a:ext cx="12290047" cy="68811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22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Housekeeping Items</a:t>
            </a:r>
            <a:r>
              <a:rPr lang="en-US" dirty="0" smtClean="0"/>
              <a:t>	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Mid-Year </a:t>
            </a:r>
            <a:r>
              <a:rPr lang="en-US" sz="3600" b="1" dirty="0" smtClean="0"/>
              <a:t>Transcripts</a:t>
            </a:r>
          </a:p>
          <a:p>
            <a:endParaRPr lang="en-US" sz="3600" b="1" dirty="0" smtClean="0"/>
          </a:p>
          <a:p>
            <a:pPr marL="0" indent="0">
              <a:buNone/>
            </a:pPr>
            <a:endParaRPr lang="en-US" sz="3600" b="1" dirty="0" smtClean="0"/>
          </a:p>
          <a:p>
            <a:r>
              <a:rPr lang="en-US" sz="3600" b="1" dirty="0" smtClean="0"/>
              <a:t>Final Transcript- only send one!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13061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467" y="256039"/>
            <a:ext cx="9784080" cy="1508760"/>
          </a:xfrm>
        </p:spPr>
        <p:txBody>
          <a:bodyPr/>
          <a:lstStyle/>
          <a:p>
            <a:r>
              <a:rPr lang="en-US" b="1" dirty="0" smtClean="0"/>
              <a:t>Joining clubs &amp;</a:t>
            </a:r>
            <a:br>
              <a:rPr lang="en-US" b="1" dirty="0" smtClean="0"/>
            </a:br>
            <a:r>
              <a:rPr lang="en-US" b="1" dirty="0" smtClean="0"/>
              <a:t>organizations!</a:t>
            </a:r>
            <a:endParaRPr lang="en-US" b="1" dirty="0"/>
          </a:p>
        </p:txBody>
      </p:sp>
      <p:pic>
        <p:nvPicPr>
          <p:cNvPr id="4098" name="Picture 2" descr="https://dionwynhughes.files.wordpress.com/2013/07/movies-monsters-university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004" y="360854"/>
            <a:ext cx="5929483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083033" y="3732530"/>
            <a:ext cx="47689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150" y="2426518"/>
            <a:ext cx="5683348" cy="4342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What are you passionate about?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Look for organizations within your major.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Go Greek.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Go to a student government meeting.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Attend the “cheesy” events for freshman.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Join an intramural sports team.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Check social media.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611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nimatedviews.com/wp-content/uploads/2013/04/Sulley-meets-Mike-Monsters-Univers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40" y="3727137"/>
            <a:ext cx="4081082" cy="2835797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57" y="270108"/>
            <a:ext cx="9784080" cy="1508760"/>
          </a:xfrm>
        </p:spPr>
        <p:txBody>
          <a:bodyPr/>
          <a:lstStyle/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Conversations to have with your new roommate…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57" y="1983545"/>
            <a:ext cx="73433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Get to know one another.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Who is bringing what items?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Set ground rules.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Discuss studying and sleeping habits.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Identify personal and shared space.</a:t>
            </a:r>
          </a:p>
        </p:txBody>
      </p:sp>
    </p:spTree>
    <p:extLst>
      <p:ext uri="{BB962C8B-B14F-4D97-AF65-F5344CB8AC3E}">
        <p14:creationId xmlns:p14="http://schemas.microsoft.com/office/powerpoint/2010/main" val="304745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490" y="284176"/>
            <a:ext cx="10677510" cy="1508760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10000"/>
                  </a:schemeClr>
                </a:solidFill>
              </a:rPr>
              <a:t>How would you handle this situation?</a:t>
            </a:r>
            <a:endParaRPr lang="en-US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AutoShape 2" descr="data:image/jpeg;base64,/9j/4AAQSkZJRgABAQAAAQABAAD/2wCEAAkGBxMTEhUSExMVFRUXFxcWGBcXGBgVGBUYFhcWFxUVGBcYHSggGRolHRUXIjEhJSkrLi4uFx8zODMtNygtLisBCgoKDg0OGxAQGy0lICUtLS0tLS0tLS0tLS0tLS0tLS0tLS0tLS0tLS0tLS0tLS0tLS0tLS0tLS0tLS0tLS0tLf/AABEIAJsBRQMBEQACEQEDEQH/xAAbAAABBQEBAAAAAAAAAAAAAAAFAQIDBAYAB//EAEYQAAEDAgQCBwUFBgMGBwAAAAEAAhEDIQQFEjFBUQYTImFxgZEyobHB0RRCUnLwIyRigrLhB3OiVGOSwtLxFRYzNFOj4v/EABsBAAIDAQEBAAAAAAAAAAAAAAEDAAIEBQYH/8QANhEAAgIBBAAEBAQEBgMBAAAAAAECEQMEEiExBRNBUSIyYXGBkaHwFDNCsSMkwdHh8QYVUmL/2gAMAwEAAhEDEQA/AN1ielvb0U2QObtz/LwS8OiT+d/kc7UeJuPyL8whgcfWeRGk87QB5hWzabDjjbbQNNrNRmlUUn7lTP8AJ8TWMiq0t4Mu0D4ye8rPhz44ehp1OmzZX83Ht0My/o+4AdYQO4GSfPgtOTxCKXwLkx4fCZt/4j4+gYq5fSLdJpsLRwLQVzHlne63Z21gx7du1UCsfSoYSmajabGnYTtME735cE7E8ueXluXAuWHFh+OME36fv0M7X6W1aT6RrNpaHE6gwnXpgXAO5aYNjtKbLQra9r59LOhlwzxRUpNfZAnJs4osr0tIcSQ+kZGkN67EGoXkzsBCrnw5HF39/wBKMscsUzT4fPsNVdop1WudMDcAnkHEQTbgsUsGSK3NcGhST5RaeCkliB6BCtVUCZarjOpdUbEy7U0Dv3+HvTK3JAMv0wrPexuuw12HkU3FSZaKsyujZPsvtFJA3MIcvoPC7Cb6IGHncka/dI9y6a0/+X577/f4HnZa9vxDj5V8P7/H+wA+09xWPy37nZ836Dhiz+CfNFadv/oH8Sl6fqL9of8Ag96utJL6lHrV9BPtFT8IR/g5A/jV9DjiH/g96H8LJe4f4xP2/M5uKjdpVJYJDI6he36kgxo7x5fRK8pjfOj6pkrcQw/eHwVXCS9CyywfqSkCFXmy/Y0qBPV8lE0KTudNn9IWOXbEtclPo6CK9eL2259pWn8qKrsOnFt+9TPpKWrDSYtPMKI4R5QjcgbUWqWa0v0EFfsFqy1Tzqjy+Ktu+hRwfuW6Wd0O9HdH2KuEvctMzvD8/cjvj7A2T9yZue4cfe9yO+PsDZMp5n0jwgAL6ZqxcQ0Ej1KZjqckkLyqUINvoiyXpPh3FwpYV1MQLgNE8gQ3zWnVKeJLe7MWhljyuSxqqDNPOHueGCiQC0uknkQPmsayt9I6DxJdsIU3PO8BWTkyrUEWGjvV+RfBTq4ZjzLmNce9oPxUjklH5W0SeKEvmSZKxoAgAAchZSUnJ22WjCMVUVQpKqWGlAI1ygQJ0koUK1CpSqvhoBcS0y9mkTqAEm3grQcou4kaTVM8UzvotUoPY8VTVpHVpJEECbWkxIgrtwxTqLZzY6uOScoL0K1fXqERpjfjPBOywotFqqYd6JtxtV1JrGtbh6dUF1Q6RZlzTiZJMi8DxXN1OeEIOHq0dPHnyygoKqR6Pi664tjUgVWxZUoJX6zVIPFEhnM1wc4mmJdZjePMm6dF1Ap6g/p1S0tpDm53uA+qmL1GwMRij2StcOyZPlBwA5rpxwxrlnJllknSQbZjmnDEE3EMjnOx9J9Fr+HbRyHhktTfvz+/xBIcO5VW1dG57n2SGoFe0VUWL1o5qWibWd1o5qWibWJ1g5qWibWIag5oWibWMLx3KrUX2i63LobAKz5I4o8v9B+N5ZcJ/mdSb2hf5LNNR2tr9TTj3bkn+gScsKOkeq9FXThKJ/3bR6WWTIviYqXbGdHB+81/y/8AOjL5UU9TSuc1rXOcLNBcfACT8EpK2ECUOkWCqiWajvYti43FuHeU+OnnKW1CMmphjhul+37FKnmDSe1pYDsAJ48Su3g0sMfCVv6nBhrtVk1WxNP6ei/FdtE9fH0WHtxG4ItbyVc+DHJcxr7By+KavHl8p41f48/YgyzpJg61UUOqexxdDXBxcHTtZy48sbStHejNvtGyp9HmcylUxllul0fpzzR2g3GZ6XYMU6kNENLRHjxV8fDorLlGk6Cmm6gdN3h3bnnFiO6PgVu1qybovJ7L/k5Phk8O2aw//T/4/Cuhc36RDD4gtfS1Q3slrtPZfEgiLmWJOLFuVm3JOhaXTmhxp1R4aT8wmfw7F+aWW9NsLyqj+UfJynkMnmIyfRvpJXzLGQHOp4emNZY0xMEBjXOFzJN+Fis0lRrqkejyoVo4lAg0lQIPzTEOFN/V+3pdp/NBj3qQlFSW7oLi3F0eKZl0xo/tJpRiJj8GngYi7CB5rtucZL6foTBPBhw7Nty9W+b9+fQR/SJ1drQ8AQIEWkea0Ry2qOVj00cbbj6g+prLpB7MG3zlGSfbGOgl0Tzl1F/VlzG031GiHAlznPsNBG23GVzNVgjOLk+0jbpum79j0YtlcRGwhfh0SDG4aCoQA5k399YP4WfEpy+Qr6gL/Eh16A/zD/QFbD6jYIw+Ib2T4/NaIPkmRfCCixdmK4RxJPlh7CZY04RxI7T+2Dy0zp9b+qeoLYcvLqWtUkulx+fYBFNLo6W4XQhRNx3VqbSbjurU2k3HdWptJuO6tSibhOrUom4moMsfNYtQ/io3aZfDY6k3tfrmEtv4GMX8xfYI6ZWQ3M9J6J4prcJT1ECAR6OKU8M5y4RjzZ8ePmTJsqxVNlWpUmzgR/qlbP4KTjRiw+IY8k2ohlueUQDJ8jxBS/8A180/oNzayMI2YKvToNe84c6WOMgF3s8w2bxPNb8WKMF9TzPiGrlqJ7ae1en19wXXxzR7Ty7u296b5iQNPHJCSlBUw/0dzChiCaT2AWsQbcoQeSxWv/iJzU5v8uKC+QdGKeHrmsXFxB/Z6tqZPEDiY4nZI8uPsTL4pnnBQbr6rtm6wGbgnS+Q7nET3rLl0n9UTpaHxq15ebv3DLKrTsQsjhJeh345IS6YE6X6DTbaX3AjhYifUhO02O8sW+rRj12dR081F/FtdfkU+gOHLKlTlobPjJj5rp+KbXCP3OB/49u8zJfsiH/ESnFSk/8AEwt/4XT/AMywaZ9o9HmXRb6KU6b8M0VKTH6XPABYHPdJBOkkgd0CVfI3fBSHKMt0hqNdiKha3q2h0BukNLdIDYIGxsmxXwoXJ88EX+CNYasQJlxawgdzXOn+oLBkTs6T6PU31XD7p9Ep2SkQHHRvbxsq7mHajqmLkIbiKIIx2JIEkwBxKrTk6Rfhcs83zym7Eaw9xc0OkO0snSPAB0beC9Dg08YxXFOufU5GbNLd3fPAGdlwNPQb8iD6EHgVecVXA3HJ+oIfRxTSdDg9omxImA0mCCN5Eb3kJG+cV3Y1wUuaRpP8Pcu63EuOIpgupjXT5BwcG6jFjvb18MuryT8tU+xuLHHdbR6g2kuXRpscWBEBC4IBMxmI/fmflZ80z+gr6mY/xFd+2pjkx3vcPor4umPx9GPxHsp8Owz6BVUwu4ujgdyYWwectFDq3TqDXBvI76fDdMU/hpmDLo5PNvj06sChxVDoUjtZUJSO1nmpyTajtZ5qck2oXWealk2oTUeahKO1FQlItURYHx/usGZdyfubcPVL2HUt/T4pMug4fmCGHYSZiVMWPcy2q1PlxD2HfAAJjuvZb4R44PPZNJn1L3N8EjK/eYVrcWJh52jlyuDqmJEXuO8wpab5NOncc03Kar8QbVwfaYRJbI1DeRxAO4KTNc1EEsmGGaUWvhRPQyjTV6x1AGlEFhJ1bGDqmxlU8uVcvkn/ALHBvpR4CeBo0G1W1dDKYa0NDWkniSXEncmVaEKXLs5+t1Ms3w440ja0MU1zd7RKnqc2S45BeNzp7DFPtDhxA5x9E6EE+WdjwjQ+ZF5ZvjopHPakgEu5xt5BQy6rJkuUYS4f7/IecwNnF5HMT6IpHOhiyZJbYW2avIc5LCNJEOu6QfDdZ8+Levi9OjtaaOp0XaST7tF3pwRUoU3tIOlxFrxqb/8AlY8MXGbR3J5oyxqVjOidaKDR1rmftHA9sUwB2bgOYQ/c8fir5F8RbG7RksdU1VHuJmXOM7TJJmOEp6XAt9mE6J50/DVm1Gnax72ncLHkjZ1YSo9cpdKGuAc15vf9QsE4zgzqYI4sqL1HpE7nKr5shktDjfRap5yw+00eVkd6faEy0D/pYEx2ROq1HVW1TVBHsbOHIAbHyXb0eowUo9HC1um1GPlKzKMxlI1jTqQA1pI1EAOcHaS0zyv6LTPInJwizJGElFTl6lmtVa4fdI7oPwS9rXRfcCcbgmOvsef6uqtjFJidHMY/CV9bYqBw0OBcWnSSDLTBuCBbik5cXmxousuzlnqlGu17Q9uxE/2PeuTKLi6ZrxzjOKlF8CPKqXIHOUCZnGf++b+VvwKv/QV9TJf4gPnFAcqY97nJmP5TRj6MrXHZ9E6PZJ9AnELu+iOCu2RtUCxwVirHgolR2o8h6I2CjtZ5D0UslCF3h6KWShCgEaQhQUyai6wHIH3rnZm269joYUq/AloDtXMbfFKcbhuDFbJ19DR4KmNIgeZ3PktOCKo5+VPLnqRIR3LalRvSSVIpYt8XB/XJUmrQrNjjONMlwWBxNaDToVHDcECAfMmFhnnhDtnMjocj+VBehhSQ5plrhYxu0i1k5NSVo4uVvHkqXoyHDZJUL/2lao5vBsloP5o4eiKj7lsmvSjWOKv8/wAizj8LQeRSYQX/AMJ9kCJJjyt3hVlJXSJhjmhDzZ8R+vr9v9yzRruoMLC7Vax2QSETfmyuqM+/MaheQNr32if+yYpPo68M0seFQi6LeEpve5rWy5zoAaLknhEqOSXLMUMfmTUfdl5xLH6KjS17bFrhse8K8Mse1ye00vhGDHFOD59y7hsxqB34p9AnqUJIObRTfEo2grTzN34o5i8FJljSZ5DxLQSwycsaa9w9lGd6GFrXNg3ME/IiNkiWCMnyO0HiENuyboiyjA4durrTqmNMX5z8QhlxS42nU87T+s0eDdZodZZq3I6Mk4s0OQ44l0m391mzKlRt0ie6zXUs0WGjsJlhuaIbQ7ixhs5LDIKiTXKI6kqZZzR1Ou04oACsxpDx+NkiSe9vPlPculoM3+JtfqcHxTR1j3R6XJnK2FpOvpaDzAg+oXbcEcG5IhfhT917x4nUP9V/ekzxlo5PcpYhlQGeyfIj5rO7Q9VJGt6CZtUc99GoGgadQuSSQQDFrW/Vli1sbSlQ3SwWOTSfD9DYvK55tIHKBM5iT++j8g+BV/6Cq7MT06qfvju5jB/UfmnY18A+HRnqp7KbBfEGfygnFb+vxXckcCIymLgKIL6JGtV6KtihqgC3hcOCb93vToQTfIjJkaVouYHBMdUe0iwFrkcQmwxxlNpiMuaccaa7IcZlsOfouGxY7wRKpkw03t9BmLUWo7vUHBZzUIQoQuYOlLXHkwH1BWWWNPe/obcc+YoiZ7Xosy/ky+6Hv+dH7M1GWsimJMk+cdxTsNqJx9ZqliyOlQtZ55fJN3tGSHiGa+wdUpue8Mbu4wP7peTLStmqOonmqJ6vk1EUqbGDZoA911wJvdJs70FtSRiekLCzEPgub2tQibhwBvzG662CTliVM8zqoxx6mSlFNPmmCMQ8PPaxFRwn2JLp7oa0K9SfbGRyYsfMMK/FoJ5eW02i0QA0TGqBMAnzKZGKicvWZ56iXxfp0VMbjbyiyYcJXoUC4avNV3Gpx4oY7Hvoua+m7TUaQQfA3BPIiR5ozSlGmM0sWsqdG6xuIpZhhTiGOIxNOQWnuv1Z8RcHmVjhJ4ZU+meowZnintZkcDn7QdLh9Vsv2OlHNzwwhh81pu3cGq29omdY88NmRWv1/AsOxMGxB5EDcJkZWfOfFvDZabLV3F9P/f6onp4tXs47wmAqYUEyuKsjSPrTwxbsuYNgbslTk2OhBR6CdKuk0PTLLKsoUGydr1KCaio+jh8vdVcXue8aCGxbrewLchqkndaMEFa9zkarWS3uP9PRhKD6g2qn+YBy7KnJepyNqfoW6eKrfwO9W/VM3NoVKKFr4p8Xp/8AC4H4wkTLQ+g/o7jX/a6Gljg4viDAEQdd5j2dSzZq8t2aYfMj1V71yDYRF6gTOYl377/IPgUz+gr6mB6YPnGVe7QP9A+qfjXwIdHoDE29EyHzIkumCsUe0f1xXbl2cOJLlw/a0/zs/qCMO0CfysU8fEq6KMnwlHUPD+yMI3IrklUS5Rw1yNRtF/VaFHkyyycXRNhqHbcNRFtxudleMfifIuc/hXBwoGX/ALR0yL87cVNrt8kc1S+FAaqO0eNz8VkfZvi7ihrgqsKCGX+zU/ym/wBJSn1P7I1Q+aH3ZUpjtDy+KwL+VL8DVL+avszW0qelrWiwA+NzK044/DSPNZMWTU5pSRHXpkhFqheTBLA/iIsOdL9VwRsRvfwWTUq48HQ8Ma3m86PVyaLdTiTLrkyT2jxK5M+z0CK3SrKn1Q2rSGpzRBbxcJkR3iVq0udQ+GXRzfENG86Uo9ow9bGlhILS0gwQRBBXTUk0cL+GldMonNL3QsetL7EuDBqkTtPqqtl9ixmkpYYAcvBAS2Bc2wU1Gnh8UyKTR1vDNPHK7foQjHvoF5pAduJudxxhLyY1J8nYz4Fv3oBkuLi47kyfNSqKRTHy7e8KF05dhrLMSXMiJIP1TcfLM2vxRzYop+j/ANApRxhAuAtKijmPw7T+qBGlees9dRLTYqtlki1TaqlkWqQQLBnAZNUqt1Na5wG5aJA9SJ8BJQUZPoXPPixupPkrGnX6qvT1WbTeWfxECYg3sJ77LThlUkmYNXp1KLyL2sydLEP5NPgSF0rOOWm488WHyI+aspMDQ5+YfwuHlPwVW7Iki90axX7zTeAYYS51ogFrgN+8rPqGvLa9x2NfEj0VuasIXLpmseMa3mgEA164+1l020C/hKaotxSRRtLlmWp12mjiK1SoTiGy3qbCXSBL9Vi2+w5LoqVVGK4ORjwfE8k5PcDOklNjMQ6nTBDWtp9oho1uLWlzhoAESY24Ki5aZ1cLltabv7mYxB7R8Sus+zmpcEmBdFRh5OB9Ciu0CXTHhMQtl3CSGmP1smwXInI7RaohwJiNgnRbszzSodTc7U7aeO8cEVdspJLarGh7pO3v5Krb5LpRpAise0fE/FZX2bY/KI9BhRfy89ip/lD4OS/Sf2NMPmh9yrhxNRo8PisEf5cvwNOV1NP6M2Fap9I5LZGVKjlabxDGo1Iriob/AK8EJyszavVxy8JcFX7VDr8DfwWea3RaKaf/AA5xkbPIcRLBaN7HkTb3LjzXJ6mzQ4dyUExHSLCzVeI4z6rr43cEefzLZll9zM1stvsr2TzArleCgW9ERGSdhosgeSIgyuNxGovcXhrmHSxhm4vqJgHkBw3Qbkmq6PUaTE8GNeXzaTf1B1XESLi6tZtc7XJTqPQEylReo1dVMx+E+ouj6Doz3QtE+UvhpPf8E7D1Zkz5EopP7lg1Cb+fu/srOZx8+p54JA1cA9mTU2qoUXaFMFBl0Tvw5hCw0Gsk6WMDOrnRYtjaNwtC47OLqNNNtuPP9ypl7+ppOpCrNY0XNp1DzIufG4HqpGSeSy+bFlWmjH27POBijJhwiTC6RyieljXc2lQhK7MDyHr/AGUDYWyrH06QLnEy+Nmm3d6rHmuTr2NWLG1Hd7hiln9CJLn8p0mPXZJ8qb6QxqhuOz6kBpJfDhF2mCD94HYxunYcUoy+Nfj+/T3EZbnBuDv9/o/YpOxbHOaQDOkNm5AN5IM+C0LTuGZNfLZjnqovA1L5ugVmWVVHPc8tJ1S4wJvPuiRfvCZ5LhSQFqYyi3LttfguLZRrNIMSTBDZ3EiJAKS4VI6WOaePjj1r6egLq+0fE/FdN9nMXRJgh+0Z+ZvxRiuUVk+GTgJyQpstYN8DYnw8laPYua+EtU6sE2Ow5d6cpGeUeOxtOt2iYJ7lFKmFwuNDus9qxRbu2V29cgeqe0fFZH2b49CVCqtroKCOAaOqe6b6C2PAH6pa2uEpX6M0RtTivqUqFXTUa7lf3rDF1B/gacsd8lH3TNEzElzt7RKcpWeYyYVC0+0yTDulhceBI9EbFyjU0kUsGWkVOJ/sqRdmvURcNlewby/pDRZZxd5NJXLlilZ6fH8UU/oHcP0xwv4n/wDAUp4ZjFBg/Nsxp1agfTJLSOIi4nmujgT8rk43iGOp2VmUgUw5rJ2UiNkRdj36jZElpGbzzJqgPWsaXA+0BcjvjiFDsaHXRUfLn6dGcdVUOk8ljHOlQo5WXsrduO/42RRp0/VBgUgxoHBvvKauEecnmlJuUu2RdYB3oWZpW2aCpkrm7kLgbj6JsopOpxZWAT4coMKG4rOyyoKXVmSJEX1DjAF7QUyOByjuRnnqownsY0U6NU62wCd4O6nxR4LfBPku55l/7o+qHEOYOzHeQD7lfT85EmI1jrE3F0DuhlHC0aZr16balRzi1jXgObTa2JOnYuJO52AXSk3dHmcrk3SCnTGhQxOHfXbpp1KTQW6Q1oc3UA5hAHIgg8NJ5oXTQNOnbTZh8NTaRDTqdba/pGyXGU3NWuDpThijjatWdUqQLmLo5ofFaJp8q27WxKON0ukOI8DH196rDdFlsuyaphajmrC2xEzJbose9wBif4mwe5bYyi1RyckZwld/8/v6nUwLlsR3G3MRPiq0+UjDJTk2P+1Ov2zduk33aYkeFgpufuVTkkUc1cSQ+IHswNgd7eKVNO0zsaDLuhKL77/f2ATtz4lbCpLRdBDhuCD6K6KS9ifUmpimuQlk9HW9rNQbqc1s8pIExxVMuRY4Ob9E3+SBt38G0yfo1TFQGpNQBwkRAcAeUyJG/iuHq/Fc+1vCq/v+A2Oniu+QrmeQYZ7ppURTAbdsk6jwOrccFkjr9XHlNvi+7r8xkscapoyubZKyi151y4w5oEFob94PNocPkuxpPFJZZRTSp9v8OP8AkRk00UrT+xiqpufEre2FLgiqFKnBSlYyLpUXMI5ukgk6iD4bFJSgotevJpg5Wvbgrz2gsyXwMe/nRPh8U5hkHmEIyoVqdNDMqZdw+PGgybyTysU1SRysuinGSpcFNtcSSCkyu+DrYscXjjGa6FFQc0ppmtND21RzQcWWU0HctqggCe/yWjF8tHI8RlbtdB3CMmETkyYRZRH69yIlsnFMclAWMexQKYIzTA03+1Tae8i/ruoh2Oc4/KzGYHBsdWLSOyNRjw2VkrZ3tfKWHTbo98fqEsxptDWhoAAPCyvLgxeCZJSzS3O7X9mVMVXl2nf6q6XA/JpkskvuyWjTBFyBslt0KWk+poM0zKNzuYXEjC+j2MplFr5UIS0yoEIZZmjMPiKdZ4Gxpl/4NUQfAxBV4W04mTWYVNKS7RnumeDbRxrnU3aKdRgrWsAXEhwHi4Ej8y2Y3uhz30cdynjlw6JugeIqVKx615NFolwN2nkCOKM8cU0o9hnqp+W93Jo8bkWBqNDaDnUXap1lxqg2jtNJ222jbinNt8s5ayPd8XRlXMeadSk50FrmtdFxGrSSDyBj1U3fDZpWJRzKL5/6s12X9JGYcNw9AdWxtuzbURu5xG5JvKiMsoOXLMv08DX1GVZvVDp8WEAO89UeSvdp/Q0aeNJWBsIW095PkPmChizR9R+fTSfyjq+KDiAGho42bJPC4aEyU1Low5McofN2MrU9Te8XHkqUKxvbLnodTzLSNLocLX2Ike+NkYz4pofLTx7gQ4nFam6RtM/r1VZS4odo8ThbaBzVtRVkjVdFGPBV0VaPQ+hWBpNw7qzmmpVP/pNECNO5JPPYea4PimqUZ7Jdev4mjHFKFmswuRY59PU2tSoFw9gNLy3b7xtPksOOKUVG20r/AFGrFXqZnppgswwjKZ64PaZbLBp0kRpaT3id/wAK04cUG+ReR7OX0DcloVa2GfVqPcXB+kAwZGnUQDbYj/VHBLz7NO47FXJWMk1aM10gy4Ui17PYqaiBEaYO094+B7l2dLneSNPtfqCUQOVpKj2HbwWDLxJmzF0hT7QQXyMu/nQ8qgwjqIopNWhrGItlYxRIaY5Ku5l9iHUsMChKbRI4Uw3kdENfP6gbBWxZG3Rm12nSxNo1+E2VzgsJN2UFMkIUKjJ3CgUD8yeAxx5NJ9yhp08d+SMfdow+BMPJ7j8QPqrrs9D4qr07+6J8S4lWkczwdJZ6+jOoUWue0E6dUCTtYf3QcnSSNurzwxZpuauknwEqvRh1tLQ7mQ6x5GDBE8r7brPKGa+xGDxnQTT3vb9Gv9itn2Ge2tFRjmgC2oEAk3JB2PDbkscH8HB6iSufIlF9kpjUywKqqGxK8OaQdiinTtEfKoiyjNq+FeCwMqAAtAqAFzWndrXG7R3LRujJexinhvtX/cJYXNMGKdWn9nqUOsi7IcGEAQ5okctvFTdO1K7M8tJjcdvKKfR7Dnrw3WC0yAQHC/AkOED1WmORPo5ep0rxx3N2voVcvnralN4guDmEciZt5OATNvwIGSSjkUl0n+iJsjyGtiAKjYayQC5xiTxDRuUvHJ9FtYseN8Pn2B3SrBVaLwakFvstc2dIi+mTxi/fK0JoTiknHgpgi0zEcN/eskavk6kr28DnVRENYBtLidTvLYD0WqDjXwo5mpjK05v8jqNSDKsnTMlDMVG7TvuOHohNR7HY206RVc+TMAdw2HhJKVds6UY7Y0S1aw4AegXa8yPscmMGOw1Vsw4C9thbvnggskW2miSg1ymWMvw7HVNL7NALnHk0blZtXnWHE5RVy6X3LRjKTPUMoxNNlIN0BpDgxgAgGSAdR4Bo715XUaZ5sbbbvu37mrrgOf8AiD6Z003srMEAODhHgDN4WJ556d7G7/Atva47IMVmtdwg0gQeZkeavHxBt0qsjyP2KD3sY4fa2Es0uHVs7MAixbEAGYKZj83JmuSuv0B9zH5lVp6HUyCWExDoJEkaXTwcLbLquU090fT9v8wdmFr0y1xadwSF2YTU4qS9SlHMWTL8zNOLpDuIVV8jGP50OKoMGuRRWQjVGCJM1VGIkoKki8Aplj+0FMbqRTVK8TSNbgKlgtLPKtBBr5CAtjusUKsQvUICekdWKDiOMN9Tf3SijpeFw3amP0t/oYrUZJ/hHxn5onb1/OJr7EtKtKtZzvD4bdTH8S0abXMEkxvbgRN/eokK8Tm46t17IMZTjHBgaCSGgAceatuo4Wo0++blRqqmaNeNLoe07tcA4ehXnFFro+rtp9mWz/JNM1cPJZu6nuWd7eLm92471qxzUuJdmbLFxVrozjManPEIWZMmbjFTyy3mijEKbCeYFcnpio4yYa0STx7gO9GGJyZn1WrWGF1bfQXxeHYaJNAkOZ+0gmdYZctECxiT5J/lKHKOZHWz1DeLJVMDZvHXtxLPZqNBPc9pbqPmCD6rX2kcvfUHB9oZVz5zNFNvZa20bSQTPvSoGmeO5bn60/0GZ/m4q4Y0zdzn0yP4SzWC70dHmj639y2GPaAbhAWddnT6Q2k0laMadHN1suUhzncDsE277Mi5KtR10qXsbdNj/qY0lVXZrZFUOy32c9CalXdyw0EpLaPWfjdpnkG8PMysuSXm51B/0q/zCuDdUMSCGhjtRgOkgES4Av8Aa4yuZlhCqnb59P2gvuyermFVkkPIA4D6bQkR0mJy2uLVLn7lCGhn1UzqbS2mYLSe7sEJcNDCdu3wW6HYnE9YW9ZUBls8TBja5JK0R0r3fM7a/aLQW58ujN5jWa1jy4B3YcAPwuMNa7yLgfEdy6GGKc0iPoCZrSOilVO7xB/l2Pp8E7STqU8Xt/qVZQYjk+Zj8fSHA3VX0SDuXI4lUHnORRH0XMsyivXDjRpPqBu5AsO6Tue7dForC30WcTkeJpUxVqUXtYeJAtO0iZb5gKrQ1X7FKmqSDEuYZ8FL6GSVo0uXYn3rX3FM85qsOyb9grTrWlQxNEjX7qFWhessiSgL0kLnMDWie1PugfFFI7Xg2O5zl9K/P/oBfZIDnTwFvFFo6HiH8m/qingMM4vIHAE/BRcmfw+pZb+hdqUeBkEAe9ZsmaUHSNOXR48uVyl9CxhapYIbb5rPPNKTG4tFix3xd+5Yo4szukOJ1YyDOCxhje6o0NUjG569jqxdTEA+1G2oEhxHjv4yuhivbUjj5px3tw6/1KIJVqRRZCRr0NofMCQD6dF1QGxLRA3Mk/rzQxNOe1FNXhk8Sm/Rk+W4pz6VWPuNkjmNifIXWhr0OaofHGyShWDWBrrxeOXJNOZmvJkbiVSzrusqkBrW7N7ryR3zHqlyi3yjZgyRg1CXLql+/sVK1EBxjhAHkB85KzTm7pHXwwqCbIKqES7LGCeA0k98eOy2YnUTkaqd5aIKwjdR8diormilKUzqxVKkdKiC+iEuWxP1MdHKV6kC1V84JvdVI+fzWCK/zjf/AOQlrJszcWhhIBYLcyPnFghqcK79PUN8F9+YSJOrYyJueRAJ2iVSMV2VaIqGM0sAeXDWYMQZb3cjdGMFGNEfL4H4jFFuxcHDuBAbwHjt6od/EgpIBZniJhnEGSfKw9616eNfESRLjHThKPc549ErCq1WT7IAMYmZPmY7GKq+gYpqXI8qo44qEDnRzO6lJppUzBc7Vzm3xsi1YcUqVIuZh0krPY+SSx8sgiLxB+qDQxz4M60qjAizSKWxqCuAqG36/W6difFHM8SSSTDlKtAjuTDjOmP+039yhWjjiN0SUUcXjWgtDrAnfzurrhHpPCsezDuf9T/twDa2IPWPbFtwe4XQFZd09Fz2v9HTEwFVrC9x42FvVWXBPCl80vwG4upLif1b/uudldyZ0l8zY1r0qhlldmPYEx4ZFlnh0WcJmgmFWWFovHURY2hXwwmWB1yST1nns4BaPiOVtfLQ/wD8SwvCk30qf9Sm2QNzFqYvDTei2fyu4/zKJyLNS9SYZpR6uOqboJjTo3IvxKkYyc+OwTlLZUnwLhM9osd+zpBru5gEyIg32Tds93LMuWKljYNfXunnLjDgl68GGN+8RPcBdBqww+C5y9AfUx4k9jieJ5rL5XPZ3lm46IXYmbafeVZY/qVllfsWqz4hkW38gnp0qOSnuubG4h0NKDDh/mIH6lSjp7jpUJZGtPBlOlHghpOjmFZWovpPmNeoEGCDpAlcnXZZYc0ckfav1IVsHl4ZiaYBD2FxbPkbHvTsuoU9PJ1ToK7KuNxJZUc25DSQL3EpmHHGeNS9WFsjdmFo0z6TPjCZ5CXqCxcNjXGowHaQI8/qq5YLYwovZxl+rGObIa12l0nYAtHv3WbS6jbplLt8r9QMsdJMOynQosZcBxMzJJIuZVdDlnkzTnPugGeats+x2McUF0y8u0LqVaL7jpUoloJdGML1mJptBiCXE9zRP0HmiwY+ZcG+zTo5Rq0XMpy1+p1Rp4F5BkEcj3KiZqlBVwebsbwO4sfEbqshcSdpS2NQUyo38JTtOrkc7xLHKcVGPbCJkmVtlCjg58E8DOcT+vNKcBUM3uVRiDMKtGuC3yUV6jsToqN0zdpt8/cr+h69RioqK9B1R7GFoNg9hHE7y0+/5KdFZY4uLj/9X+bFw1JulrDGpxFvGAj6GTQxWLTuUvq/yIc5y3qnCHagQT7JaW3Fokrnyi0+Q6fUxyxUkwdsl0arExGXgPiDFuHqrrJLaZm1fRI3L76Wtc7sEiATeRx5qKUmr+pLXRcy3o1inC2Frkf5bvojNSb4BBr3Ob0NzD/ZK/nTj4uTdr/b/wCCvmx9/wBDv/JGYf7O/hJJpt+NRWSFvIvRsWp0IzAgA0WgDnWoCP8A7U2O1C5Scux9LoXjADP2dp78TQH/ADoOt9h3fA4gDMKLqdV1NxaS0wS1we2e5zbEd4VrMO2uCfAMgzxR6EZfi+E7NMC6iWhxBLmh/Z7WmbwTPtcxwWWL3co7jkii53cfT+6skByXqizRrFxEtFrTFz5pydnKzY4wdJsXEAhshRlMVOdMoEyqM6cE0qEKiLMi0pu4z0JpU3EouYDGvpTo4+79SkZcUctbiUy1leLJxNJz4DWuGwgDe8JWfGlgmo9tEaZWzmDXqFuxdb0CbprWKKYasqBhTtyBtZwkEHkQo2mqJtYd6S4wGrTcG3DAHA7OiY+K5+ix1jkm/XgiTYKxeNdUDWkANbsANlrx4owba7ZKIGK8hkBxQXRZ9odKqMOUIaDoKycQ534aZ97mj6ovoOFfEzfUa95BVDUYHpdhBSxBIHZqDWIHE2cPW/mo1YmTUWChXbyd6FU2MPmR+v5BLKKkkm+3KOK1aWNNsXOSkFS+y1ZHwcvxJfBwPY9KPPtDixsyQZhRoMJzi04+jspVKWkCxLJkOAuJsQ5Vo9fovE8edVOoy9V/sDGy4ETOkyPDY/AKh0VyjQ4bLgXNqn7sE+KvQrWY/wDKzS9mHGY0RBvHMK8En2cDwuvK2v0ZWx2Eo1SHOBJiPa4fopMsMWxWr12o089kOUZV9Nx3eT5uWU7Ahdp3eR5n6ogJGP1CesJHn/1IckGONOdJN/yj6qVYbQzrKMTHd7IUoFltlBh9J2H0Qogyo9jTGlx8I+iNEBWbsk6g0tnnxjj8E/H0ZcvE/udRkN1chKY+jNCvNSfuVKmJdVMuufr3JVV0dFy55LDqNLsBrTq+9MRPIRw+qkb9TNmzKqiPqFrO5XMkd0yUXCIt8Mp1Qw9x7lVo148mSH2IKtEjvHNCqNcM0Z8epzgOCryM2jdClh2jg0INsO0kotlzQ0XkKsnUXZWSVC4umWvIcCD/AGUxu4poEEtqI2wrUy9IUx5ypySkXs/pkVYII7I+az6Vry+PcXjVoHFi02X2jSxSybGNLDyRtAcXY6EC50KANj/h7gnEVnji5rPTtH4hST4G4I8tmkrUw08kE2x4N6WZd1+G1AS+lLvFoHbHpf8AlRToXkgpKzz0NCFsRtiEMsrBsjmm4Z0+SNJLgIjFAXn9bfRaJvgw6yO6NHOxzeBS7OTHTtumSUsZ+twrpWdPFo4JcovYG3aaY5jghVGDV6LgjrMa2rrDdxcc9wfdCr6nZ8Dyt4XCXcX+j/bLuGq9kt5gj3InYnHdjlD3TBeCxrqhAbdx7wAPEqifseSxaXLPJtx9ss1MeabixxAIO0i39kbE5tPmhNwl2gL9s/3f+on5LLR3rG46tGki0gm8G44CyMVYJMrjE1NuyBa82kiRPkrbUV3MQYl7o0uE23kXM234c1NqJuY6hVqFwk2MEwTxmOPcUGlRE3YQfXfPZDQPytP9UqlFxwqVf/kIH8OlvwU4IU8ex0S57neJJTcZnz+h2XYpzDqBgj6Rx8UxrgyxpZEyo0uPFgHd9AgWe1e7H0dLJJdJjwhQpPdNUlSKmLql5sDCg/FBQRdyupI0mxChn1MadogrYB2o7RNjIUodHUR2pMWmx4t7Q2UI9suVwJ1HiPRDahyzZPUUYdCi3myF+ylRxB5z9w7ltLDU3vIcDoaS179Q1uFoaDsSufmjnnGn6+iLN7rW4gzc061IVQQKswW3BLeZ81fTQyYpbP6SqlSuwOMK5bqJ5r9ybDYch7XOEgEE+Spki3Fpdk81+5rMxp4evS6199AEkO0ubJ0x33O0WXFwrPhm4x/IkHJJtMD4zJKLWhza8atWnUQRLfuu0iQTaD3rfiz5ZOpR/Kxm+dJtgf7M5bNqF+fL3EOHcjtRPPl7ifZ3d6lInny9xpw7u9SkTzp+56LklE4bDhmzyNTvzOufSw8lR8nSxpqHPZLTc4tBdGoiYURdBLLK4iHR3jceHoo1zwWPNOkeTHD4h7B7B7dM/wAB2HkZHkrrlHLzJ450DmAhGhW9lmtTJPERv3IrKmGUctU1ZYwGEZ98kq1pdnOy5Mr/AJaDYwlKALjkeI+qYnRkhrtRCVkgwkXDkWyT188ipqiPFM7M8j+vkqM6HguVRzuL/qX9uSizMgw3tClnpvMSfJIDhQ41GPIkexYAE8o4dyFJCoYsMcjyRf4E1LMZA/ZsfHFzWkjzKlgzanHjrerBFOo11wZWUxkeN0w0kE77ED5FFWVaQv2WkN2mbSNR89oQ3SDtQvUUvwe93/VyU3SJtR1JrRULQxotIMunmDdyPpdgrknr4kMHfwCCVlrKbswqHiB4AK21FbHOxbnthw24j02VoKmI1D4X3FoUbX2TWY93xokGFp8h6IUNcpEjcNTHAeilIG6RM2m1WK8jH0mHcIWiLcR/ZqfI+rvqpwW5HBoGwgKWiHQgETqx3KBsUUkA2L1SgLF6pAli9WoQTSpaJTGupjkpaDTENPuUsFC6VLJQhaoESEAhTJ6dAQ+oHOcHSGjZob9481WXsbNNjhJbpF3G5n11QMp7cSbWQo2t30XcRXIiBPDyRivcsiSg/SJaRIIJBRu+wp+47pnhRVwoqAdqmZt+B0Bw8jB8lWLpmbWQ3Y93sYF1FMOYI6m6C0O3MnmVXYrsas0kqJ2VnNaQGyeGxVckNzRbBkjji0/VhjJcO57O0QPHfdPiuBcPCnqZPJe1P8QrSwAG9aR4D5lXHx/8fw/1Tf4IgxOWtgkVHG20W+KG004vCceGSnCT490U8NhGvOiqyWnyI7wRsob9ilxJFbF5GynUIvG4k7g7fruVWcXVSy4crh6en2JGUgNoHoq0YW2+WZ3DntBLfR0UXa7b0/zfNVXqFi1d0F0F9igSoBjo7bPyn3FRdEfZTx3tK0QMrhEBOwQD5K8DPqPQtN9hMMcfnQgVTSKAoQWVCCKpBwUCOUIcFCCoEHFRgHtUIPChDggWEhAsdCiIzirC2JCBDtKJBHNUIHGYVgwmoNGpwueJv7gqvs6mngliTXqXMlwjC0EtEoWPj0U8wbDxFkxfKW9CWiJmVSPZWPZr8FTBoNBAIgiCAZ2searL5i/uYXpll1KjVimzSDwBMeQmyphm3KSfpRzdXjjBrajPaQnmUUBQhoejVMGm4kSdXG/Lgmw6O34cv8L8Qq6oVY3jJne6IAmKDQ0QAoXaVATPxdvgfkqSOL4t3B/f/QEgKhyD/9k="/>
          <p:cNvSpPr>
            <a:spLocks noChangeAspect="1" noChangeArrowheads="1"/>
          </p:cNvSpPr>
          <p:nvPr/>
        </p:nvSpPr>
        <p:spPr bwMode="auto">
          <a:xfrm>
            <a:off x="155574" y="-144463"/>
            <a:ext cx="2953385" cy="295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3076" name="Picture 4" descr="http://i1.wp.com/bitcast-a-sm.bitgravity.com/slashfilm/wp/wp-content/images/Monsters-University-Int-Hea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959" y="3759004"/>
            <a:ext cx="523875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55077" y="2110154"/>
            <a:ext cx="10424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Get in small groups. Read over the roommate scenarios and be prepared to share your responses!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361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49" y="227905"/>
            <a:ext cx="9784080" cy="1508760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The real world: budgeting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122" name="Picture 2" descr="http://img.lum.dolimg.com/v1/images/image_1f5e4d0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57" y="2699812"/>
            <a:ext cx="5258109" cy="295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43004" y="2138289"/>
            <a:ext cx="53175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Have you considered your source of income during college?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Have you talked with your family about finances in college?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How can you ensure that you are ready to deal with surprise situations?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What do you need to do to make sure you are financially set for next year?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Think about ways in which you could work and further your career/degree.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52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Feelings about taking the next step!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What makes you nervous about college?</a:t>
            </a: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What makes you excited about college?</a:t>
            </a:r>
            <a:endParaRPr lang="en-US" sz="2000" dirty="0"/>
          </a:p>
        </p:txBody>
      </p:sp>
      <p:sp>
        <p:nvSpPr>
          <p:cNvPr id="12" name="AutoShape 4" descr="Image result for sticky notes"/>
          <p:cNvSpPr>
            <a:spLocks noChangeAspect="1" noChangeArrowheads="1"/>
          </p:cNvSpPr>
          <p:nvPr/>
        </p:nvSpPr>
        <p:spPr bwMode="auto">
          <a:xfrm>
            <a:off x="258605" y="-152401"/>
            <a:ext cx="1827771" cy="182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osceolarealtors.org/wp-content/uploads/2011/05/sticky-not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864" y="2655888"/>
            <a:ext cx="3577421" cy="356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osceolarealtors.org/wp-content/uploads/2011/05/sticky-notes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508" y="2655888"/>
            <a:ext cx="3577421" cy="356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95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What I wish I had known </a:t>
            </a:r>
            <a:br>
              <a:rPr lang="en-US" b="1" dirty="0" smtClean="0"/>
            </a:br>
            <a:r>
              <a:rPr lang="en-US" b="1" dirty="0" smtClean="0"/>
              <a:t>for Senior Year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sz="4000" b="1" dirty="0" smtClean="0"/>
          </a:p>
          <a:p>
            <a:pPr marL="0" indent="0" algn="ctr">
              <a:buNone/>
            </a:pPr>
            <a:r>
              <a:rPr lang="en-US" sz="4000" b="1" dirty="0" smtClean="0"/>
              <a:t>https</a:t>
            </a:r>
            <a:r>
              <a:rPr lang="en-US" sz="4000" b="1" dirty="0"/>
              <a:t>://tinyurl.com/senioryearfeedback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9200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1.etsystatic.com/027/0/6849517/il_570xN.608280485_711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660" y="233742"/>
            <a:ext cx="4158847" cy="64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17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Tips for Surviving college admissions season Brought to you by…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1958" y="2507252"/>
            <a:ext cx="6466001" cy="3368142"/>
          </a:xfrm>
          <a:prstGeom prst="rect">
            <a:avLst/>
          </a:prstGeom>
          <a:effectLst>
            <a:softEdge rad="215900"/>
          </a:effectLst>
        </p:spPr>
      </p:pic>
    </p:spTree>
    <p:extLst>
      <p:ext uri="{BB962C8B-B14F-4D97-AF65-F5344CB8AC3E}">
        <p14:creationId xmlns:p14="http://schemas.microsoft.com/office/powerpoint/2010/main" val="280760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35131" y="511183"/>
            <a:ext cx="9784080" cy="1508760"/>
          </a:xfrm>
        </p:spPr>
        <p:txBody>
          <a:bodyPr/>
          <a:lstStyle/>
          <a:p>
            <a:r>
              <a:rPr lang="en-US" b="1" dirty="0"/>
              <a:t>1. </a:t>
            </a:r>
            <a:r>
              <a:rPr lang="en-US" b="1" cap="none" dirty="0" smtClean="0"/>
              <a:t>Try your best to stay calm.</a:t>
            </a:r>
            <a:br>
              <a:rPr lang="en-US" b="1" cap="none" dirty="0" smtClean="0"/>
            </a:br>
            <a:endParaRPr lang="en-US" b="1" cap="non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337" y="2255792"/>
            <a:ext cx="6895426" cy="389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42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32210" y="465364"/>
            <a:ext cx="9784080" cy="150876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2. </a:t>
            </a:r>
            <a:r>
              <a:rPr lang="en-US" b="1" cap="none" dirty="0" smtClean="0"/>
              <a:t>Resist the urge to discuss hypothetical outcomes that are now out of your hands.</a:t>
            </a:r>
            <a:br>
              <a:rPr lang="en-US" b="1" cap="none" dirty="0" smtClean="0"/>
            </a:b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074" y="1974124"/>
            <a:ext cx="6028509" cy="452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3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67" y="493182"/>
            <a:ext cx="9784080" cy="1508760"/>
          </a:xfrm>
        </p:spPr>
        <p:txBody>
          <a:bodyPr/>
          <a:lstStyle/>
          <a:p>
            <a:r>
              <a:rPr lang="en-US" b="1" dirty="0"/>
              <a:t>3</a:t>
            </a:r>
            <a:r>
              <a:rPr lang="en-US" b="1" dirty="0" smtClean="0"/>
              <a:t>.</a:t>
            </a:r>
            <a:r>
              <a:rPr lang="en-US" b="1" cap="none" dirty="0" smtClean="0"/>
              <a:t> Ignore over sharers.</a:t>
            </a:r>
            <a:br>
              <a:rPr lang="en-US" b="1" cap="none" dirty="0" smtClean="0"/>
            </a:br>
            <a:endParaRPr lang="en-US" cap="non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870" y="2285999"/>
            <a:ext cx="7592785" cy="364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11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392" y="440932"/>
            <a:ext cx="11638875" cy="1508760"/>
          </a:xfrm>
        </p:spPr>
        <p:txBody>
          <a:bodyPr>
            <a:normAutofit fontScale="90000"/>
          </a:bodyPr>
          <a:lstStyle/>
          <a:p>
            <a:r>
              <a:rPr lang="en-US" b="1" cap="none" dirty="0" smtClean="0"/>
              <a:t>4. Manage expectations and keep an open mind. REMEMBER: there's no such thing as one "perfect" school.</a:t>
            </a:r>
            <a:br>
              <a:rPr lang="en-US" b="1" cap="none" dirty="0" smtClean="0"/>
            </a:br>
            <a:endParaRPr lang="en-US" cap="none" dirty="0"/>
          </a:p>
        </p:txBody>
      </p:sp>
      <p:sp>
        <p:nvSpPr>
          <p:cNvPr id="3" name="AutoShape 2" descr="Don't drink the Kool-Aid. You can thrive wherever you end up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349" y="1949692"/>
            <a:ext cx="4004173" cy="473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82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952" y="467056"/>
            <a:ext cx="11702179" cy="1508760"/>
          </a:xfrm>
        </p:spPr>
        <p:txBody>
          <a:bodyPr>
            <a:normAutofit fontScale="90000"/>
          </a:bodyPr>
          <a:lstStyle/>
          <a:p>
            <a:r>
              <a:rPr lang="en-US" b="1" cap="none" dirty="0" smtClean="0"/>
              <a:t>5. If things go your way, be respectful of those who follow you.</a:t>
            </a:r>
            <a:br>
              <a:rPr lang="en-US" b="1" cap="none" dirty="0" smtClean="0"/>
            </a:br>
            <a:endParaRPr lang="en-US" cap="non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886" y="2282053"/>
            <a:ext cx="8293893" cy="359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33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519" y="532370"/>
            <a:ext cx="9784080" cy="1508760"/>
          </a:xfrm>
        </p:spPr>
        <p:txBody>
          <a:bodyPr>
            <a:normAutofit fontScale="90000"/>
          </a:bodyPr>
          <a:lstStyle/>
          <a:p>
            <a:r>
              <a:rPr lang="en-US" b="1" cap="none" dirty="0"/>
              <a:t>6</a:t>
            </a:r>
            <a:r>
              <a:rPr lang="en-US" b="1" cap="none" dirty="0" smtClean="0"/>
              <a:t>. Keep in mind that one man's safety school is another man's pipe dream. Be considerate.</a:t>
            </a:r>
            <a:br>
              <a:rPr lang="en-US" b="1" cap="none" dirty="0" smtClean="0"/>
            </a:br>
            <a:endParaRPr lang="en-US" cap="non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41172" b="-42510"/>
          <a:stretch/>
        </p:blipFill>
        <p:spPr>
          <a:xfrm>
            <a:off x="2824016" y="2041130"/>
            <a:ext cx="5953125" cy="813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6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1D2DA32-AC8B-4194-BF85-FF4A5B40EB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444</Words>
  <Application>Microsoft Office PowerPoint</Application>
  <PresentationFormat>Widescreen</PresentationFormat>
  <Paragraphs>57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Algerian</vt:lpstr>
      <vt:lpstr>Andalus</vt:lpstr>
      <vt:lpstr>Corbel</vt:lpstr>
      <vt:lpstr>Wingdings</vt:lpstr>
      <vt:lpstr>Banded</vt:lpstr>
      <vt:lpstr>The final countdown plus  a look at college life!  </vt:lpstr>
      <vt:lpstr>Housekeeping Items   </vt:lpstr>
      <vt:lpstr>Tips for Surviving college admissions season Brought to you by…</vt:lpstr>
      <vt:lpstr>1. Try your best to stay calm. </vt:lpstr>
      <vt:lpstr>2. Resist the urge to discuss hypothetical outcomes that are now out of your hands. </vt:lpstr>
      <vt:lpstr>3. Ignore over sharers. </vt:lpstr>
      <vt:lpstr>4. Manage expectations and keep an open mind. REMEMBER: there's no such thing as one "perfect" school. </vt:lpstr>
      <vt:lpstr>5. If things go your way, be respectful of those who follow you. </vt:lpstr>
      <vt:lpstr>6. Keep in mind that one man's safety school is another man's pipe dream. Be considerate. </vt:lpstr>
      <vt:lpstr>6. No matter how nervous you are, DO NOT ask someone else to open your envelope or admissions email. </vt:lpstr>
      <vt:lpstr>7. Avoid learning the news in the company of too many spectators. </vt:lpstr>
      <vt:lpstr>8. Keep perspective: college admissions are NOT a referendum on your worth as a human being. </vt:lpstr>
      <vt:lpstr>9. If you don't get into your top choice school, focus on the awesome things your other school options offer. </vt:lpstr>
      <vt:lpstr>10. After good news and bad, be there for your friends. </vt:lpstr>
      <vt:lpstr>11. Focus on the present! Relish these last few breaths of childhood. </vt:lpstr>
      <vt:lpstr>12. Remember that everyone is proud of you. Believe them. Enjoy your accomplishments. </vt:lpstr>
      <vt:lpstr>13. Even if you're disappointed, remember that getting into college is just one of the many situations in life where you have limited control. </vt:lpstr>
      <vt:lpstr>14. And remember that no matter where you go, college can be awesome! </vt:lpstr>
      <vt:lpstr>PowerPoint Presentation</vt:lpstr>
      <vt:lpstr>Joining clubs &amp; organizations!</vt:lpstr>
      <vt:lpstr>Conversations to have with your new roommate…</vt:lpstr>
      <vt:lpstr>How would you handle this situation?</vt:lpstr>
      <vt:lpstr>The real world: budgeting</vt:lpstr>
      <vt:lpstr>Feelings about taking the next step!</vt:lpstr>
      <vt:lpstr>What I wish I had known  for Senior Year</vt:lpstr>
      <vt:lpstr>PowerPoint Presentation</vt:lpstr>
    </vt:vector>
  </TitlesOfParts>
  <Company>Henrico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look at the Non-Academic Life of a College Freshman!</dc:title>
  <dc:creator>Sarah C. Hunt (schunt)</dc:creator>
  <cp:lastModifiedBy>Sarah C. Hunt (schunt)</cp:lastModifiedBy>
  <cp:revision>18</cp:revision>
  <dcterms:created xsi:type="dcterms:W3CDTF">2018-03-05T02:08:00Z</dcterms:created>
  <dcterms:modified xsi:type="dcterms:W3CDTF">2019-03-04T20:54:09Z</dcterms:modified>
</cp:coreProperties>
</file>